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handoutMasterIdLst>
    <p:handoutMasterId r:id="rId31"/>
  </p:handoutMasterIdLst>
  <p:sldIdLst>
    <p:sldId id="498" r:id="rId2"/>
    <p:sldId id="380" r:id="rId3"/>
    <p:sldId id="494" r:id="rId4"/>
    <p:sldId id="469" r:id="rId5"/>
    <p:sldId id="491" r:id="rId6"/>
    <p:sldId id="495" r:id="rId7"/>
    <p:sldId id="471" r:id="rId8"/>
    <p:sldId id="472" r:id="rId9"/>
    <p:sldId id="473" r:id="rId10"/>
    <p:sldId id="474" r:id="rId11"/>
    <p:sldId id="475" r:id="rId12"/>
    <p:sldId id="476" r:id="rId13"/>
    <p:sldId id="477" r:id="rId14"/>
    <p:sldId id="478" r:id="rId15"/>
    <p:sldId id="479" r:id="rId16"/>
    <p:sldId id="480" r:id="rId17"/>
    <p:sldId id="481" r:id="rId18"/>
    <p:sldId id="482" r:id="rId19"/>
    <p:sldId id="483" r:id="rId20"/>
    <p:sldId id="484" r:id="rId21"/>
    <p:sldId id="496" r:id="rId22"/>
    <p:sldId id="486" r:id="rId23"/>
    <p:sldId id="487" r:id="rId24"/>
    <p:sldId id="497" r:id="rId25"/>
    <p:sldId id="488" r:id="rId26"/>
    <p:sldId id="489" r:id="rId27"/>
    <p:sldId id="500" r:id="rId28"/>
    <p:sldId id="501" r:id="rId29"/>
  </p:sldIdLst>
  <p:sldSz cx="9144000" cy="6858000" type="screen4x3"/>
  <p:notesSz cx="6858000" cy="9144000"/>
  <p:custDataLst>
    <p:tags r:id="rId32"/>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eronica bashian" initials="vb"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D7A"/>
    <a:srgbClr val="923B00"/>
    <a:srgbClr val="A44200"/>
    <a:srgbClr val="434343"/>
    <a:srgbClr val="704B00"/>
    <a:srgbClr val="406000"/>
    <a:srgbClr val="486C00"/>
    <a:srgbClr val="304800"/>
    <a:srgbClr val="007FA3"/>
    <a:srgbClr val="FDB94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201" autoAdjust="0"/>
    <p:restoredTop sz="90629" autoAdjust="0"/>
  </p:normalViewPr>
  <p:slideViewPr>
    <p:cSldViewPr>
      <p:cViewPr varScale="1">
        <p:scale>
          <a:sx n="108" d="100"/>
          <a:sy n="108" d="100"/>
        </p:scale>
        <p:origin x="2392" y="184"/>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p:scale>
          <a:sx n="86" d="100"/>
          <a:sy n="86" d="100"/>
        </p:scale>
        <p:origin x="24" y="-20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gs" Target="tags/tag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pPr/>
              <a:t>2/20/21</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pPr/>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pPr/>
              <a:t>2/20/21</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pPr/>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IN" dirty="0"/>
              <a:t>If this PowerPoint presentation contains mathematical equations, you may need to check that your computer has the following installed:</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1) </a:t>
            </a:r>
            <a:r>
              <a:rPr lang="en-IN" dirty="0" err="1"/>
              <a:t>MathType</a:t>
            </a:r>
            <a:r>
              <a:rPr lang="en-IN" dirty="0"/>
              <a:t> Plugin</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2) Math Player (free versions available)</a:t>
            </a:r>
          </a:p>
          <a:p>
            <a:pPr marL="0" marR="0" indent="0" algn="l" defTabSz="914400" rtl="0" eaLnBrk="1" fontAlgn="auto" latinLnBrk="0" hangingPunct="1">
              <a:lnSpc>
                <a:spcPct val="100000"/>
              </a:lnSpc>
              <a:spcBef>
                <a:spcPts val="0"/>
              </a:spcBef>
              <a:spcAft>
                <a:spcPts val="0"/>
              </a:spcAft>
              <a:buClrTx/>
              <a:buSzTx/>
              <a:buFontTx/>
              <a:buNone/>
              <a:tabLst/>
              <a:defRPr/>
            </a:pPr>
            <a:r>
              <a:rPr lang="en-IN" dirty="0"/>
              <a:t>3) NVDA Reader (free versions available)</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US" dirty="0">
                <a:ea typeface="ＭＳ Ｐゴシック" pitchFamily="34" charset="-128"/>
              </a:rPr>
              <a:t>Welcome to this Organizational Behavior course that uses the 18</a:t>
            </a:r>
            <a:r>
              <a:rPr lang="en-US" baseline="30000" dirty="0">
                <a:ea typeface="ＭＳ Ｐゴシック" pitchFamily="34" charset="-128"/>
              </a:rPr>
              <a:t>th</a:t>
            </a:r>
            <a:r>
              <a:rPr lang="en-US" dirty="0">
                <a:ea typeface="ＭＳ Ｐゴシック" pitchFamily="34" charset="-128"/>
              </a:rPr>
              <a:t> edition of the textbook, </a:t>
            </a:r>
            <a:r>
              <a:rPr lang="en-US" i="1" dirty="0">
                <a:ea typeface="ＭＳ Ｐゴシック" pitchFamily="34" charset="-128"/>
              </a:rPr>
              <a:t>Organizational Behavior</a:t>
            </a:r>
            <a:r>
              <a:rPr lang="en-US" dirty="0">
                <a:ea typeface="ＭＳ Ｐゴシック" pitchFamily="34" charset="-128"/>
              </a:rPr>
              <a:t> by Robbins and Judge. This is considered among the most widely used OB textbooks in the world. Robbins and Judge are recognized as definitive aggregators of OB concepts, applications, and practices. The course and this book will provide you with a resource that will benefit you throughout your degree program and your professional life.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a:t>
            </a:fld>
            <a:endParaRPr lang="en-US" dirty="0"/>
          </a:p>
        </p:txBody>
      </p:sp>
    </p:spTree>
    <p:extLst>
      <p:ext uri="{BB962C8B-B14F-4D97-AF65-F5344CB8AC3E}">
        <p14:creationId xmlns:p14="http://schemas.microsoft.com/office/powerpoint/2010/main" val="17344911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285750" indent="-171450">
              <a:buClr>
                <a:srgbClr val="FF9900"/>
              </a:buClr>
              <a:buFont typeface="Arial" pitchFamily="34" charset="0"/>
              <a:buChar char="•"/>
              <a:defRPr/>
            </a:pPr>
            <a:r>
              <a:rPr lang="en-US" sz="1200" dirty="0"/>
              <a:t>Describe the two major forms of workplace diversity.</a:t>
            </a:r>
          </a:p>
          <a:p>
            <a:pPr marL="285750" indent="-171450">
              <a:buClr>
                <a:srgbClr val="FF9900"/>
              </a:buClr>
              <a:buFont typeface="Arial" pitchFamily="34" charset="0"/>
              <a:buChar char="•"/>
              <a:defRPr/>
            </a:pPr>
            <a:r>
              <a:rPr lang="en-US" sz="1200" dirty="0"/>
              <a:t>Demonstrate how workplace discrimination undermines organizational effectiveness.</a:t>
            </a:r>
          </a:p>
          <a:p>
            <a:pPr marL="285750" indent="-171450">
              <a:buFont typeface="Arial" panose="020B0604020202020204" pitchFamily="34" charset="0"/>
              <a:buChar char="•"/>
              <a:defRPr/>
            </a:pPr>
            <a:r>
              <a:rPr lang="en-US" dirty="0"/>
              <a:t>Describe how the key biographical characteristics are relevant to OB.</a:t>
            </a:r>
          </a:p>
          <a:p>
            <a:pPr marL="285750" indent="-171450">
              <a:buFont typeface="Arial" panose="020B0604020202020204" pitchFamily="34" charset="0"/>
              <a:buChar char="•"/>
              <a:defRPr/>
            </a:pPr>
            <a:r>
              <a:rPr lang="en-US" dirty="0"/>
              <a:t>Explain how other differentiating characteristics factor into OB.</a:t>
            </a:r>
          </a:p>
          <a:p>
            <a:pPr marL="285750" indent="-171450" eaLnBrk="1" fontAlgn="auto" hangingPunct="1">
              <a:spcAft>
                <a:spcPts val="0"/>
              </a:spcAft>
              <a:buFont typeface="Arial" panose="020B0604020202020204" pitchFamily="34" charset="0"/>
              <a:buChar char="•"/>
              <a:defRPr/>
            </a:pPr>
            <a:r>
              <a:rPr lang="en-US" dirty="0"/>
              <a:t>Demonstrate the relevance of intellectual and physical abilities to OB.</a:t>
            </a:r>
          </a:p>
          <a:p>
            <a:pPr marL="285750" indent="-171450" eaLnBrk="1" fontAlgn="auto" hangingPunct="1">
              <a:spcAft>
                <a:spcPts val="0"/>
              </a:spcAft>
              <a:buFont typeface="Arial" panose="020B0604020202020204" pitchFamily="34" charset="0"/>
              <a:buChar char="•"/>
              <a:defRPr/>
            </a:pPr>
            <a:r>
              <a:rPr lang="en-US" dirty="0"/>
              <a:t>Describe how organizations manage diversity effectively.</a:t>
            </a:r>
            <a:endParaRPr lang="en-US" altLang="en-US" sz="1200" dirty="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a:t>
            </a:fld>
            <a:endParaRPr lang="en-US" dirty="0"/>
          </a:p>
        </p:txBody>
      </p:sp>
    </p:spTree>
    <p:extLst>
      <p:ext uri="{BB962C8B-B14F-4D97-AF65-F5344CB8AC3E}">
        <p14:creationId xmlns:p14="http://schemas.microsoft.com/office/powerpoint/2010/main" val="32547142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Everyone brings differences to the organizations where they work. These differences can create energy and excitement in the workplace, but they can also cause conflict. So, it is important that we have an understanding of how diversity works in organizations.</a:t>
            </a:r>
          </a:p>
          <a:p>
            <a:pPr eaLnBrk="1" hangingPunct="1">
              <a:spcBef>
                <a:spcPct val="0"/>
              </a:spcBef>
            </a:pPr>
            <a:endParaRPr lang="en-US" dirty="0">
              <a:latin typeface="Times New Roman" pitchFamily="18" charset="0"/>
            </a:endParaRPr>
          </a:p>
          <a:p>
            <a:pPr eaLnBrk="1" hangingPunct="1">
              <a:spcBef>
                <a:spcPct val="0"/>
              </a:spcBef>
            </a:pPr>
            <a:r>
              <a:rPr lang="en-US" dirty="0">
                <a:latin typeface="Times New Roman" pitchFamily="18" charset="0"/>
              </a:rPr>
              <a:t>When we look at the workplace, we recognize two levels of diversity. Surface-level diversity represents the characteristics that are easily observed such as race, gender, and age. Deep-level diversity represents the aspects that are more difficult to see at first glance such as values, personality, and work preferences.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3</a:t>
            </a:fld>
            <a:endParaRPr lang="en-US" dirty="0"/>
          </a:p>
        </p:txBody>
      </p:sp>
    </p:spTree>
    <p:extLst>
      <p:ext uri="{BB962C8B-B14F-4D97-AF65-F5344CB8AC3E}">
        <p14:creationId xmlns:p14="http://schemas.microsoft.com/office/powerpoint/2010/main" val="33484299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7388"/>
            <a:ext cx="4572000" cy="3429000"/>
          </a:xfrm>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Managing diversity effectively requires working to eliminate unfair discrimination. The act of </a:t>
            </a:r>
            <a:r>
              <a:rPr lang="en-US" i="1" dirty="0">
                <a:latin typeface="Times New Roman" pitchFamily="18" charset="0"/>
              </a:rPr>
              <a:t>discrimination</a:t>
            </a:r>
            <a:r>
              <a:rPr lang="en-US" dirty="0">
                <a:latin typeface="Times New Roman" pitchFamily="18" charset="0"/>
              </a:rPr>
              <a:t> means to note differences between things, which isn’t a bad thing. However, when we allow our behavior to be influenced by stereotypes about groups of people, unfair discrimination can be harmful to organizations and employees. Recognizing people for their abilities rather than assumptions of stereotypes is an important part of OB and its application to the work environment.</a:t>
            </a:r>
          </a:p>
          <a:p>
            <a:pPr eaLnBrk="1" hangingPunct="1">
              <a:spcBef>
                <a:spcPct val="0"/>
              </a:spcBef>
            </a:pPr>
            <a:endParaRPr lang="en-US" dirty="0">
              <a:latin typeface="Times New Roman" pitchFamily="18" charset="0"/>
            </a:endParaRPr>
          </a:p>
          <a:p>
            <a:pPr>
              <a:spcBef>
                <a:spcPct val="0"/>
              </a:spcBef>
            </a:pPr>
            <a:r>
              <a:rPr lang="en-US" dirty="0">
                <a:latin typeface="Times New Roman" panose="02020603050405020304" pitchFamily="18" charset="0"/>
                <a:cs typeface="Times New Roman" panose="02020603050405020304" pitchFamily="18" charset="0"/>
              </a:rPr>
              <a:t>Stereotype threat has serious implications for the workplace. Stereotype threat can occur during </a:t>
            </a:r>
            <a:r>
              <a:rPr lang="en-US" dirty="0" err="1">
                <a:latin typeface="Times New Roman" panose="02020603050405020304" pitchFamily="18" charset="0"/>
                <a:cs typeface="Times New Roman" panose="02020603050405020304" pitchFamily="18" charset="0"/>
              </a:rPr>
              <a:t>preemployment</a:t>
            </a:r>
            <a:r>
              <a:rPr lang="en-US" dirty="0">
                <a:latin typeface="Times New Roman" panose="02020603050405020304" pitchFamily="18" charset="0"/>
                <a:cs typeface="Times New Roman" panose="02020603050405020304" pitchFamily="18" charset="0"/>
              </a:rPr>
              <a:t> tests and assessments, performance evaluations, and everyday workplace exchanges. It can lead to underperformance on tests, performance evaluations, training exercises, negotiations, and everyday interactions with others as well as to disengagement, poor job attitudes, a reluctance to seek feedback, and poor performance in the employees experiencing the threat.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4</a:t>
            </a:fld>
            <a:endParaRPr lang="en-US" dirty="0"/>
          </a:p>
        </p:txBody>
      </p:sp>
    </p:spTree>
    <p:extLst>
      <p:ext uri="{BB962C8B-B14F-4D97-AF65-F5344CB8AC3E}">
        <p14:creationId xmlns:p14="http://schemas.microsoft.com/office/powerpoint/2010/main" val="13787856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This Exhibit lists definitions and examples of different types of discrimination. Increasing legal scrutiny and social disapproval have reduced most overt forms of discrimination, but less obvious discrimination, like incivility or exclusion, continues to exist. This type of discrimination can be difficult to eliminate because it’s less easily observed, and because it’s not always intentional. Even so, it can have serious negative implications for an organization including reduced productivity, increased turnover, and increased conflict among employees.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5</a:t>
            </a:fld>
            <a:endParaRPr lang="en-US" dirty="0"/>
          </a:p>
        </p:txBody>
      </p:sp>
    </p:spTree>
    <p:extLst>
      <p:ext uri="{BB962C8B-B14F-4D97-AF65-F5344CB8AC3E}">
        <p14:creationId xmlns:p14="http://schemas.microsoft.com/office/powerpoint/2010/main" val="393203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This Exhibit lists definitions and examples of different types of discrimination. Increasing legal scrutiny and social disapproval have reduced most overt forms of discrimination, but less obvious discrimination, like incivility or exclusion, continues to exist. This type of discrimination can be difficult to eliminate because it’s less easily observed, and because it’s not always intentional. Even so, it can have serious negative implications for an organization including reduced productivity, increased turnover, and increased conflict among employees.</a:t>
            </a:r>
          </a:p>
        </p:txBody>
      </p:sp>
      <p:sp>
        <p:nvSpPr>
          <p:cNvPr id="4" name="Slide Number Placeholder 3"/>
          <p:cNvSpPr>
            <a:spLocks noGrp="1"/>
          </p:cNvSpPr>
          <p:nvPr>
            <p:ph type="sldNum" sz="quarter" idx="10"/>
          </p:nvPr>
        </p:nvSpPr>
        <p:spPr/>
        <p:txBody>
          <a:bodyPr/>
          <a:lstStyle/>
          <a:p>
            <a:fld id="{A73D6722-9B4D-4E29-B226-C325925A8118}" type="slidenum">
              <a:rPr lang="en-US" smtClean="0"/>
              <a:pPr/>
              <a:t>6</a:t>
            </a:fld>
            <a:endParaRPr lang="en-US" dirty="0"/>
          </a:p>
        </p:txBody>
      </p:sp>
    </p:spTree>
    <p:extLst>
      <p:ext uri="{BB962C8B-B14F-4D97-AF65-F5344CB8AC3E}">
        <p14:creationId xmlns:p14="http://schemas.microsoft.com/office/powerpoint/2010/main" val="2934826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Biographical characteristics typically include age, gender, and race, and represent many of the surface-level aspects of diversity. We can usually find out about these from personnel records. Because biological characteristics can be the basis for discrimination, it’s important to understand how they are related to work outcomes.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7</a:t>
            </a:fld>
            <a:endParaRPr lang="en-US" dirty="0"/>
          </a:p>
        </p:txBody>
      </p:sp>
    </p:spTree>
    <p:extLst>
      <p:ext uri="{BB962C8B-B14F-4D97-AF65-F5344CB8AC3E}">
        <p14:creationId xmlns:p14="http://schemas.microsoft.com/office/powerpoint/2010/main" val="2282449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base" latinLnBrk="0" hangingPunct="1">
              <a:lnSpc>
                <a:spcPct val="100000"/>
              </a:lnSpc>
              <a:spcBef>
                <a:spcPct val="0"/>
              </a:spcBef>
              <a:spcAft>
                <a:spcPct val="0"/>
              </a:spcAft>
              <a:buClrTx/>
              <a:buSzTx/>
              <a:buFontTx/>
              <a:buNone/>
              <a:tabLst/>
              <a:defRPr/>
            </a:pPr>
            <a:r>
              <a:rPr lang="en-US" dirty="0">
                <a:latin typeface="Times New Roman" pitchFamily="18" charset="0"/>
              </a:rPr>
              <a:t>Age is an increasingly relevant characteristic as the workforce is aging. Older workers bring with them a wealth of knowledge and experience, but the misperception is that productivity often declines with age. Whether this is true or not, it is a perception people act upon and will affect the workplace.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8</a:t>
            </a:fld>
            <a:endParaRPr lang="en-US" dirty="0"/>
          </a:p>
        </p:txBody>
      </p:sp>
    </p:spTree>
    <p:extLst>
      <p:ext uri="{BB962C8B-B14F-4D97-AF65-F5344CB8AC3E}">
        <p14:creationId xmlns:p14="http://schemas.microsoft.com/office/powerpoint/2010/main" val="40651292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Another biological characteristic is sex. In studying gender in the workplace, it has been found that there are very few differences between men and women that impact job performance. However, women still earn less money than men for the same positions and working mothers may face additional bias that limits their professional opportunities.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9</a:t>
            </a:fld>
            <a:endParaRPr lang="en-US" dirty="0"/>
          </a:p>
        </p:txBody>
      </p:sp>
    </p:spTree>
    <p:extLst>
      <p:ext uri="{BB962C8B-B14F-4D97-AF65-F5344CB8AC3E}">
        <p14:creationId xmlns:p14="http://schemas.microsoft.com/office/powerpoint/2010/main" val="24503964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Race is a controversial issue and research shows members of racial and ethnic minorities perceive discrimination in the workplace. More specifically, studies indicate that people in the workplace do identify more with people like themselves; so in some cases, opportunities may be given to people based on the fact that they are like their supervisor, rather than on their merits. Keep in mind, though, that research has found no significant differences in race or ethnic backgrounds related to absence rates, applied social skills, or accident rates, and that discrimination can lead to higher turnover.</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10</a:t>
            </a:fld>
            <a:endParaRPr lang="en-US" dirty="0"/>
          </a:p>
        </p:txBody>
      </p:sp>
    </p:spTree>
    <p:extLst>
      <p:ext uri="{BB962C8B-B14F-4D97-AF65-F5344CB8AC3E}">
        <p14:creationId xmlns:p14="http://schemas.microsoft.com/office/powerpoint/2010/main" val="29001345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According to the U.S. Equal Employment</a:t>
            </a:r>
            <a:r>
              <a:rPr lang="en-US" baseline="0" dirty="0">
                <a:latin typeface="Times New Roman" pitchFamily="18" charset="0"/>
              </a:rPr>
              <a:t> Opportunity Commission,</a:t>
            </a:r>
            <a:r>
              <a:rPr lang="en-US" dirty="0">
                <a:latin typeface="Times New Roman" pitchFamily="18" charset="0"/>
              </a:rPr>
              <a:t> a person with a disability is one who has a physical or mental impairment that limits one or more major life activities. The Americans with Disabilities Act of 1990 requires employers to make “reasonable accommodation” for disabilities. Even so, individuals with disabilities continue to face bias in the workplace.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11</a:t>
            </a:fld>
            <a:endParaRPr lang="en-US" dirty="0"/>
          </a:p>
        </p:txBody>
      </p:sp>
    </p:spTree>
    <p:extLst>
      <p:ext uri="{BB962C8B-B14F-4D97-AF65-F5344CB8AC3E}">
        <p14:creationId xmlns:p14="http://schemas.microsoft.com/office/powerpoint/2010/main" val="42735738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2"/>
            <a:r>
              <a:rPr lang="en-US" dirty="0">
                <a:latin typeface="Times New Roman" panose="02020603050405020304" pitchFamily="18" charset="0"/>
                <a:cs typeface="Times New Roman" panose="02020603050405020304" pitchFamily="18" charset="0"/>
              </a:rPr>
              <a:t>As a result of recent changes to the Americans with Disabilities Act Amendments Act of 2008, U.S. organizations must accommodate employees with a very broad range of impairments such as sensory disabilities, chronic illness or pain, cognitive or learning impairments, sleep disorders, and psychological challenges. However, employees must disclose their conditions to their employers in order to be eligible for workplace accommodations and employment protection.</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12</a:t>
            </a:fld>
            <a:endParaRPr lang="en-US" dirty="0"/>
          </a:p>
        </p:txBody>
      </p:sp>
    </p:spTree>
    <p:extLst>
      <p:ext uri="{BB962C8B-B14F-4D97-AF65-F5344CB8AC3E}">
        <p14:creationId xmlns:p14="http://schemas.microsoft.com/office/powerpoint/2010/main" val="27754983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Tenure refers to the length of time people have been on the job. Tenure is often seen as a positive, as it signifies that people are happy with their employment because they have remained in their job for a long period of time. Therefore, employees with long tenure tend to be more productive, call in sick less frequently, and don’t leave the organization as readily.</a:t>
            </a:r>
          </a:p>
          <a:p>
            <a:pPr eaLnBrk="1" hangingPunct="1">
              <a:spcBef>
                <a:spcPct val="0"/>
              </a:spcBef>
            </a:pPr>
            <a:endParaRPr lang="en-US" dirty="0">
              <a:latin typeface="Times New Roman" pitchFamily="18" charset="0"/>
            </a:endParaRPr>
          </a:p>
          <a:p>
            <a:pPr eaLnBrk="1" hangingPunct="1">
              <a:spcBef>
                <a:spcPct val="0"/>
              </a:spcBef>
            </a:pPr>
            <a:r>
              <a:rPr lang="en-US" dirty="0">
                <a:latin typeface="Times New Roman" pitchFamily="18" charset="0"/>
              </a:rPr>
              <a:t>Discrimination based on religion is prohibited in the United States; however, it continues to be an issue in the workplace. Muslims in particular may face discrimination, but bias against other religious beliefs exists as well. In fact, religious discrimination claims represent an increasing share of all discrimination claims in the United States.</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13</a:t>
            </a:fld>
            <a:endParaRPr lang="en-US" dirty="0"/>
          </a:p>
        </p:txBody>
      </p:sp>
    </p:spTree>
    <p:extLst>
      <p:ext uri="{BB962C8B-B14F-4D97-AF65-F5344CB8AC3E}">
        <p14:creationId xmlns:p14="http://schemas.microsoft.com/office/powerpoint/2010/main" val="209159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Sexual orientation and gender identity are not protected by federal law and as a result, they are handled differently by most employers. These characteristics are often dealt with as if they are federally protected characteristics</a:t>
            </a:r>
            <a:r>
              <a:rPr lang="en-US" baseline="0" dirty="0">
                <a:latin typeface="Times New Roman" pitchFamily="18" charset="0"/>
              </a:rPr>
              <a:t> even though they are not,</a:t>
            </a:r>
            <a:r>
              <a:rPr lang="en-US" dirty="0">
                <a:latin typeface="Times New Roman" pitchFamily="18" charset="0"/>
              </a:rPr>
              <a:t> in order to discourage discriminatory behavior.</a:t>
            </a:r>
            <a:r>
              <a:rPr lang="en-US" baseline="0" dirty="0">
                <a:latin typeface="Times New Roman" pitchFamily="18" charset="0"/>
              </a:rPr>
              <a:t> </a:t>
            </a:r>
            <a:r>
              <a:rPr lang="en-US" dirty="0">
                <a:latin typeface="Times New Roman" pitchFamily="18" charset="0"/>
              </a:rPr>
              <a:t>For example, about 90 percent of </a:t>
            </a:r>
            <a:r>
              <a:rPr lang="en-US" i="1" dirty="0">
                <a:latin typeface="Times New Roman" pitchFamily="18" charset="0"/>
              </a:rPr>
              <a:t>Fortune 500 </a:t>
            </a:r>
            <a:r>
              <a:rPr lang="en-US" i="0" dirty="0">
                <a:latin typeface="Times New Roman" pitchFamily="18" charset="0"/>
              </a:rPr>
              <a:t>companies have policies on sexual orientation and roughly half have policies on gender identity. This is a big change from just a few years ago, and there are indications that legislation may soon be in place to protect gay, lesbian, bisexual, and transgender employees.</a:t>
            </a:r>
            <a:endParaRPr lang="en-US" dirty="0">
              <a:latin typeface="Times New Roman" pitchFamily="18" charset="0"/>
            </a:endParaRPr>
          </a:p>
          <a:p>
            <a:pPr eaLnBrk="1" hangingPunct="1">
              <a:spcBef>
                <a:spcPct val="0"/>
              </a:spcBef>
            </a:pPr>
            <a:endParaRPr lang="en-US" dirty="0">
              <a:latin typeface="Times New Roman" pitchFamily="18" charset="0"/>
            </a:endParaRPr>
          </a:p>
          <a:p>
            <a:pPr eaLnBrk="1" hangingPunct="1">
              <a:spcBef>
                <a:spcPct val="0"/>
              </a:spcBef>
            </a:pPr>
            <a:r>
              <a:rPr lang="en-US" dirty="0">
                <a:latin typeface="Times New Roman" pitchFamily="18" charset="0"/>
              </a:rPr>
              <a:t>Finally, it is important for companies to respect and accommodate the cultural identities of their employees.</a:t>
            </a:r>
          </a:p>
          <a:p>
            <a:pPr eaLnBrk="1" hangingPunct="1">
              <a:spcBef>
                <a:spcPct val="0"/>
              </a:spcBef>
            </a:pP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14</a:t>
            </a:fld>
            <a:endParaRPr lang="en-US" dirty="0"/>
          </a:p>
        </p:txBody>
      </p:sp>
    </p:spTree>
    <p:extLst>
      <p:ext uri="{BB962C8B-B14F-4D97-AF65-F5344CB8AC3E}">
        <p14:creationId xmlns:p14="http://schemas.microsoft.com/office/powerpoint/2010/main" val="76994131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Ability is an individual’s capacity to perform job tasks. An individual’s overall abilities are composed of intellectual abilities and physical abilities.</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15</a:t>
            </a:fld>
            <a:endParaRPr lang="en-US" dirty="0"/>
          </a:p>
        </p:txBody>
      </p:sp>
    </p:spTree>
    <p:extLst>
      <p:ext uri="{BB962C8B-B14F-4D97-AF65-F5344CB8AC3E}">
        <p14:creationId xmlns:p14="http://schemas.microsoft.com/office/powerpoint/2010/main" val="32350596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Intellectual abilities are those needed to perform mental activities. These would include abilities such as critical thinking, reasoning, and problem-solving. In most cultures, high value is placed on intelligence and it is easy to see why. Smart people tend to earn more money, attain higher levels of education, and be leaders.</a:t>
            </a: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16</a:t>
            </a:fld>
            <a:endParaRPr lang="en-US" dirty="0"/>
          </a:p>
        </p:txBody>
      </p:sp>
    </p:spTree>
    <p:extLst>
      <p:ext uri="{BB962C8B-B14F-4D97-AF65-F5344CB8AC3E}">
        <p14:creationId xmlns:p14="http://schemas.microsoft.com/office/powerpoint/2010/main" val="20127029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The seven most frequently cited dimensions making up intellectual abilities are number aptitude, verbal comprehension, perceptual speed, inductive reasoning, deductive reasoning, spatial visualization, and memory.</a:t>
            </a:r>
          </a:p>
          <a:p>
            <a:pPr eaLnBrk="1" hangingPunct="1">
              <a:spcBef>
                <a:spcPct val="0"/>
              </a:spcBef>
            </a:pPr>
            <a:endParaRPr lang="en-US" dirty="0"/>
          </a:p>
          <a:p>
            <a:pPr eaLnBrk="1" hangingPunct="1">
              <a:spcBef>
                <a:spcPct val="0"/>
              </a:spcBef>
            </a:pPr>
            <a:r>
              <a:rPr lang="en-US" dirty="0"/>
              <a:t>Exhibit 2-2 describes these dimensions. If you score high on verbal comprehension, you’re more likely to also score high on spatial visualization. Evidence strongly supports the idea that the structures and measures of intellectual abilities generalize across cultures.</a:t>
            </a:r>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17</a:t>
            </a:fld>
            <a:endParaRPr lang="en-US" dirty="0"/>
          </a:p>
        </p:txBody>
      </p:sp>
    </p:spTree>
    <p:extLst>
      <p:ext uri="{BB962C8B-B14F-4D97-AF65-F5344CB8AC3E}">
        <p14:creationId xmlns:p14="http://schemas.microsoft.com/office/powerpoint/2010/main" val="315813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Physical abilities are needed when performance requires physical activity to complete a task. Research has identified nine basic abilities that are needed to perform physical tasks</a:t>
            </a:r>
            <a:r>
              <a:rPr lang="en-US" baseline="0" dirty="0">
                <a:latin typeface="Times New Roman" pitchFamily="18" charset="0"/>
              </a:rPr>
              <a:t>—they are shown in the following slide. </a:t>
            </a:r>
            <a:r>
              <a:rPr lang="en-US" dirty="0">
                <a:latin typeface="Times New Roman" pitchFamily="18" charset="0"/>
              </a:rPr>
              <a:t>Managers need to identify which of these abilities are necessary for specific jobs, and then ensure that people in those jobs have the necessary abilities to do their jobs successfully.</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18</a:t>
            </a:fld>
            <a:endParaRPr lang="en-US" dirty="0"/>
          </a:p>
        </p:txBody>
      </p:sp>
    </p:spTree>
    <p:extLst>
      <p:ext uri="{BB962C8B-B14F-4D97-AF65-F5344CB8AC3E}">
        <p14:creationId xmlns:p14="http://schemas.microsoft.com/office/powerpoint/2010/main" val="4070304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latin typeface="Times New Roman" pitchFamily="18" charset="0"/>
              </a:rPr>
              <a:t>Exhibit 2-3 shows the nine basic physical abilities needed to perform physical tasks. Strength factors include dynamic strength, trunk strength, static strength, and explosive strength. Flexibility factors include both components of extent flexibility and dynamic flexibility. Other factors include body coordination, balance, and stamina.</a:t>
            </a:r>
          </a:p>
          <a:p>
            <a:pPr eaLnBrk="1" hangingPunct="1">
              <a:spcBef>
                <a:spcPct val="0"/>
              </a:spcBef>
            </a:pPr>
            <a:endParaRPr lang="en-US" dirty="0"/>
          </a:p>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19</a:t>
            </a:fld>
            <a:endParaRPr lang="en-US" dirty="0"/>
          </a:p>
        </p:txBody>
      </p:sp>
    </p:spTree>
    <p:extLst>
      <p:ext uri="{BB962C8B-B14F-4D97-AF65-F5344CB8AC3E}">
        <p14:creationId xmlns:p14="http://schemas.microsoft.com/office/powerpoint/2010/main" val="19560240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i="1" dirty="0">
                <a:latin typeface="Times New Roman" pitchFamily="18" charset="0"/>
              </a:rPr>
              <a:t>Diversity management </a:t>
            </a:r>
            <a:r>
              <a:rPr lang="en-US" i="0" dirty="0">
                <a:latin typeface="Times New Roman" pitchFamily="18" charset="0"/>
              </a:rPr>
              <a:t>makes everyone more aware of and sensitive to the needs and differences of others. Diversity management programs are more successful when they are the norm for everyone, rather than just for certain groups of employees.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20</a:t>
            </a:fld>
            <a:endParaRPr lang="en-US" dirty="0"/>
          </a:p>
        </p:txBody>
      </p:sp>
    </p:spTree>
    <p:extLst>
      <p:ext uri="{BB962C8B-B14F-4D97-AF65-F5344CB8AC3E}">
        <p14:creationId xmlns:p14="http://schemas.microsoft.com/office/powerpoint/2010/main" val="33819991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ct val="0"/>
              </a:spcBef>
            </a:pPr>
            <a:r>
              <a:rPr lang="en-US" dirty="0">
                <a:latin typeface="Times New Roman" pitchFamily="18" charset="0"/>
              </a:rPr>
              <a:t>Managing diversity effectively begins by attracting, selecting, developing, and retaining employees who can operate and excel in a workplace with diverse individuals, viewpoints, and ideas. These efforts are then complemented by effectively managing diversity in groups and ensuring that strong diversity programs are in place.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21</a:t>
            </a:fld>
            <a:endParaRPr lang="en-US" dirty="0"/>
          </a:p>
        </p:txBody>
      </p:sp>
    </p:spTree>
    <p:extLst>
      <p:ext uri="{BB962C8B-B14F-4D97-AF65-F5344CB8AC3E}">
        <p14:creationId xmlns:p14="http://schemas.microsoft.com/office/powerpoint/2010/main" val="1520879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i="0" dirty="0">
                <a:latin typeface="Times New Roman" pitchFamily="18" charset="0"/>
              </a:rPr>
              <a:t>Attracting, selecting, developing, and retaining diverse employees are important to the process. Recruiting messages should be targeted to specific demographic groups that are underrepresented in the workforce.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22</a:t>
            </a:fld>
            <a:endParaRPr lang="en-US" dirty="0"/>
          </a:p>
        </p:txBody>
      </p:sp>
    </p:spTree>
    <p:extLst>
      <p:ext uri="{BB962C8B-B14F-4D97-AF65-F5344CB8AC3E}">
        <p14:creationId xmlns:p14="http://schemas.microsoft.com/office/powerpoint/2010/main" val="357724745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i="0" dirty="0">
                <a:latin typeface="Times New Roman" pitchFamily="18" charset="0"/>
              </a:rPr>
              <a:t>Working in group settings is common in most contemporary workplaces. To be effective members of a group, employees need a common way of looking at and accomplishing major tasks,</a:t>
            </a:r>
            <a:r>
              <a:rPr lang="en-US" i="0" baseline="0" dirty="0">
                <a:latin typeface="Times New Roman" pitchFamily="18" charset="0"/>
              </a:rPr>
              <a:t> as well as </a:t>
            </a:r>
            <a:r>
              <a:rPr lang="en-US" i="0" dirty="0">
                <a:latin typeface="Times New Roman" pitchFamily="18" charset="0"/>
              </a:rPr>
              <a:t>good communication skills. Emphasizing higher-level similarities can also increase the effectiveness of groups. </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23</a:t>
            </a:fld>
            <a:endParaRPr lang="en-US" dirty="0"/>
          </a:p>
        </p:txBody>
      </p:sp>
    </p:spTree>
    <p:extLst>
      <p:ext uri="{BB962C8B-B14F-4D97-AF65-F5344CB8AC3E}">
        <p14:creationId xmlns:p14="http://schemas.microsoft.com/office/powerpoint/2010/main" val="33946446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3464" lvl="0">
              <a:defRPr/>
            </a:pPr>
            <a:r>
              <a:rPr lang="en-US" dirty="0">
                <a:latin typeface="Times New Roman" panose="02020603050405020304" pitchFamily="18" charset="0"/>
                <a:cs typeface="Times New Roman" panose="02020603050405020304" pitchFamily="18" charset="0"/>
              </a:rPr>
              <a:t>Several factors should be targeted to help the adjustment process for expatriates.</a:t>
            </a:r>
          </a:p>
          <a:p>
            <a:pPr marL="342900" lvl="0"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Feelings of empowerment along with the motivation to interact with those of other cultures were found in to be related to adjustment, satisfaction, and reduced intentions to leave prematurely.</a:t>
            </a:r>
          </a:p>
          <a:p>
            <a:pPr marL="342900" lvl="0"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Those with previous culture-specific work experience as well as higher self-esteem and self-efficacy tend to adjust and be promoted more quickly.</a:t>
            </a:r>
          </a:p>
          <a:p>
            <a:pPr marL="342900" lvl="0" indent="-342900">
              <a:buFont typeface="Arial" panose="020B0604020202020204" pitchFamily="34" charset="0"/>
              <a:buChar char="•"/>
              <a:defRPr/>
            </a:pPr>
            <a:r>
              <a:rPr lang="en-US" dirty="0">
                <a:latin typeface="Times New Roman" panose="02020603050405020304" pitchFamily="18" charset="0"/>
                <a:cs typeface="Times New Roman" panose="02020603050405020304" pitchFamily="18" charset="0"/>
              </a:rPr>
              <a:t>Several other factors work in concert to affect different forms of adjustment, including language ability, relational skills, role clarity and autonomy, organizational support, and familial support.</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24</a:t>
            </a:fld>
            <a:endParaRPr lang="en-US" dirty="0"/>
          </a:p>
        </p:txBody>
      </p:sp>
    </p:spTree>
    <p:extLst>
      <p:ext uri="{BB962C8B-B14F-4D97-AF65-F5344CB8AC3E}">
        <p14:creationId xmlns:p14="http://schemas.microsoft.com/office/powerpoint/2010/main" val="9779826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Effective diversity programs have three components. First, they teach managers about the legal framework for equal employment opportunity and encourage fair treatment of all people regardless of their demographic characteristics. Second, they teach managers how a diverse workforce will be better able to serve a diverse market of customers and clients. Finally, they foster personal development practices that bring out the skills and abilities of all workers, acknowledging how differences in perspective can be a valuable way to improve performance for everyone.</a:t>
            </a:r>
          </a:p>
        </p:txBody>
      </p:sp>
      <p:sp>
        <p:nvSpPr>
          <p:cNvPr id="4" name="Slide Number Placeholder 3"/>
          <p:cNvSpPr>
            <a:spLocks noGrp="1"/>
          </p:cNvSpPr>
          <p:nvPr>
            <p:ph type="sldNum" sz="quarter" idx="10"/>
          </p:nvPr>
        </p:nvSpPr>
        <p:spPr/>
        <p:txBody>
          <a:bodyPr/>
          <a:lstStyle/>
          <a:p>
            <a:fld id="{A73D6722-9B4D-4E29-B226-C325925A8118}" type="slidenum">
              <a:rPr lang="en-US" smtClean="0"/>
              <a:pPr/>
              <a:t>25</a:t>
            </a:fld>
            <a:endParaRPr lang="en-US" dirty="0"/>
          </a:p>
        </p:txBody>
      </p:sp>
    </p:spTree>
    <p:extLst>
      <p:ext uri="{BB962C8B-B14F-4D97-AF65-F5344CB8AC3E}">
        <p14:creationId xmlns:p14="http://schemas.microsoft.com/office/powerpoint/2010/main" val="16878667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a:buFont typeface="+mj-lt"/>
              <a:buAutoNum type="arabicPeriod"/>
              <a:defRPr/>
            </a:pPr>
            <a:r>
              <a:rPr lang="en-US" sz="1200" dirty="0"/>
              <a:t>Understand your organization's anti-discrimination policies thoroughly and share them with your employees.</a:t>
            </a:r>
          </a:p>
          <a:p>
            <a:pPr marL="228600" indent="-228600">
              <a:buFont typeface="+mj-lt"/>
              <a:buAutoNum type="arabicPeriod"/>
              <a:defRPr/>
            </a:pPr>
            <a:r>
              <a:rPr lang="en-US" sz="1200" dirty="0"/>
              <a:t>Assess and challenge your stereotype beliefs to increase your objectivity.</a:t>
            </a:r>
          </a:p>
          <a:p>
            <a:pPr marL="228600" indent="-228600">
              <a:buFont typeface="+mj-lt"/>
              <a:buAutoNum type="arabicPeriod"/>
              <a:defRPr/>
            </a:pPr>
            <a:r>
              <a:rPr lang="en-US" sz="1200" dirty="0"/>
              <a:t>Look beyond readily observable biographical characteristics and consider the individual’s capabilities before making management decisions. </a:t>
            </a:r>
          </a:p>
          <a:p>
            <a:pPr marL="228600" indent="-228600">
              <a:buFont typeface="+mj-lt"/>
              <a:buAutoNum type="arabicPeriod"/>
              <a:defRPr/>
            </a:pPr>
            <a:r>
              <a:rPr lang="en-US" sz="1200" dirty="0"/>
              <a:t>Fully evaluate what accommodations a person with disabilities will need and then fine-tune a job to that person’s abilities.</a:t>
            </a:r>
          </a:p>
          <a:p>
            <a:pPr marL="228600" indent="-228600">
              <a:buFont typeface="+mj-lt"/>
              <a:buAutoNum type="arabicPeriod"/>
              <a:defRPr/>
            </a:pPr>
            <a:r>
              <a:rPr lang="en-US" sz="1200" dirty="0"/>
              <a:t>Seek to understand and respect the unique biographical characteristics of your employees; a fair but individualistic approach yields the best performance.</a:t>
            </a:r>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pPr/>
              <a:t>26</a:t>
            </a:fld>
            <a:endParaRPr lang="en-US" dirty="0"/>
          </a:p>
        </p:txBody>
      </p:sp>
    </p:spTree>
    <p:extLst>
      <p:ext uri="{BB962C8B-B14F-4D97-AF65-F5344CB8AC3E}">
        <p14:creationId xmlns:p14="http://schemas.microsoft.com/office/powerpoint/2010/main" val="324741999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dirty="0"/>
              <a:t>After studying this chapter, you should be able to:</a:t>
            </a:r>
          </a:p>
          <a:p>
            <a:pPr marL="285750" indent="-171450">
              <a:buClr>
                <a:srgbClr val="FF9900"/>
              </a:buClr>
              <a:buFont typeface="Arial" pitchFamily="34" charset="0"/>
              <a:buChar char="•"/>
              <a:defRPr/>
            </a:pPr>
            <a:r>
              <a:rPr lang="en-US" sz="1200" dirty="0"/>
              <a:t>Describe the two major forms of workplace diversity.</a:t>
            </a:r>
          </a:p>
          <a:p>
            <a:pPr marL="285750" indent="-171450">
              <a:buClr>
                <a:srgbClr val="FF9900"/>
              </a:buClr>
              <a:buFont typeface="Arial" pitchFamily="34" charset="0"/>
              <a:buChar char="•"/>
              <a:defRPr/>
            </a:pPr>
            <a:r>
              <a:rPr lang="en-US" sz="1200" dirty="0"/>
              <a:t>Demonstrate how workplace discrimination undermines organizational effectiveness.</a:t>
            </a:r>
          </a:p>
          <a:p>
            <a:pPr marL="285750" indent="-171450">
              <a:buFont typeface="Arial" panose="020B0604020202020204" pitchFamily="34" charset="0"/>
              <a:buChar char="•"/>
              <a:defRPr/>
            </a:pPr>
            <a:r>
              <a:rPr lang="en-US" dirty="0"/>
              <a:t>Describe how the key biographical characteristics are relevant to OB.</a:t>
            </a:r>
          </a:p>
          <a:p>
            <a:pPr marL="285750" indent="-171450">
              <a:buFont typeface="Arial" panose="020B0604020202020204" pitchFamily="34" charset="0"/>
              <a:buChar char="•"/>
              <a:defRPr/>
            </a:pPr>
            <a:r>
              <a:rPr lang="en-US" dirty="0"/>
              <a:t>Explain how other differentiating characteristics factor into OB.</a:t>
            </a:r>
          </a:p>
          <a:p>
            <a:pPr marL="285750" indent="-171450" eaLnBrk="1" fontAlgn="auto" hangingPunct="1">
              <a:spcAft>
                <a:spcPts val="0"/>
              </a:spcAft>
              <a:buFont typeface="Arial" panose="020B0604020202020204" pitchFamily="34" charset="0"/>
              <a:buChar char="•"/>
              <a:defRPr/>
            </a:pPr>
            <a:r>
              <a:rPr lang="en-US" dirty="0"/>
              <a:t>Demonstrate the relevance of intellectual and physical abilities to OB.</a:t>
            </a:r>
          </a:p>
          <a:p>
            <a:pPr marL="285750" indent="-171450" eaLnBrk="1" fontAlgn="auto" hangingPunct="1">
              <a:spcAft>
                <a:spcPts val="0"/>
              </a:spcAft>
              <a:buFont typeface="Arial" panose="020B0604020202020204" pitchFamily="34" charset="0"/>
              <a:buChar char="•"/>
              <a:defRPr/>
            </a:pPr>
            <a:r>
              <a:rPr lang="en-US" dirty="0"/>
              <a:t>Describe how organizations manage diversity effectively.</a:t>
            </a:r>
            <a:endParaRPr lang="en-US" altLang="en-US" sz="1200" dirty="0">
              <a:solidFill>
                <a:schemeClr val="tx1">
                  <a:lumMod val="75000"/>
                  <a:lumOff val="25000"/>
                </a:schemeClr>
              </a:solidFill>
              <a:ea typeface="ＭＳ Ｐゴシック" pitchFamily="34" charset="-128"/>
              <a:cs typeface="Lucida Sans Unicode" pitchFamily="34" charset="0"/>
            </a:endParaRPr>
          </a:p>
        </p:txBody>
      </p:sp>
      <p:sp>
        <p:nvSpPr>
          <p:cNvPr id="4" name="Slide Number Placeholder 3"/>
          <p:cNvSpPr>
            <a:spLocks noGrp="1"/>
          </p:cNvSpPr>
          <p:nvPr>
            <p:ph type="sldNum" sz="quarter" idx="10"/>
          </p:nvPr>
        </p:nvSpPr>
        <p:spPr/>
        <p:txBody>
          <a:bodyPr/>
          <a:lstStyle/>
          <a:p>
            <a:fld id="{A73D6722-9B4D-4E29-B226-C325925A8118}" type="slidenum">
              <a:rPr lang="en-US" smtClean="0"/>
              <a:pPr/>
              <a:t>27</a:t>
            </a:fld>
            <a:endParaRPr lang="en-US" dirty="0"/>
          </a:p>
        </p:txBody>
      </p:sp>
    </p:spTree>
    <p:extLst>
      <p:ext uri="{BB962C8B-B14F-4D97-AF65-F5344CB8AC3E}">
        <p14:creationId xmlns:p14="http://schemas.microsoft.com/office/powerpoint/2010/main" val="319736936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0" name="Rectangle 9"/>
          <p:cNvSpPr/>
          <p:nvPr/>
        </p:nvSpPr>
        <p:spPr bwMode="white">
          <a:xfrm>
            <a:off x="0" y="0"/>
            <a:ext cx="9144000" cy="3886200"/>
          </a:xfrm>
          <a:prstGeom prst="rect">
            <a:avLst/>
          </a:prstGeom>
          <a:solidFill>
            <a:srgbClr val="007FA3"/>
          </a:solidFill>
          <a:ln>
            <a:solidFill>
              <a:srgbClr val="007FA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685800" y="762000"/>
            <a:ext cx="7772400" cy="2838451"/>
          </a:xfrm>
        </p:spPr>
        <p:txBody>
          <a:bodyPr anchor="b">
            <a:noAutofit/>
          </a:bodyPr>
          <a:lstStyle>
            <a:lvl1pPr algn="l">
              <a:defRPr sz="3600">
                <a:solidFill>
                  <a:schemeClr val="bg1"/>
                </a:solidFill>
              </a:defRPr>
            </a:lvl1pPr>
          </a:lstStyle>
          <a:p>
            <a:r>
              <a:rPr lang="en-US" dirty="0"/>
              <a:t>Click to edit Master title style</a:t>
            </a:r>
          </a:p>
        </p:txBody>
      </p:sp>
      <p:sp>
        <p:nvSpPr>
          <p:cNvPr id="3" name="Subtitle 2"/>
          <p:cNvSpPr>
            <a:spLocks noGrp="1"/>
          </p:cNvSpPr>
          <p:nvPr>
            <p:ph type="subTitle" idx="1"/>
          </p:nvPr>
        </p:nvSpPr>
        <p:spPr>
          <a:xfrm>
            <a:off x="674687" y="3962400"/>
            <a:ext cx="7794626" cy="1752600"/>
          </a:xfrm>
        </p:spPr>
        <p:txBody>
          <a:bodyPr>
            <a:noAutofit/>
          </a:bodyPr>
          <a:lstStyle>
            <a:lvl1pPr marL="0" indent="0" algn="l">
              <a:spcBef>
                <a:spcPts val="0"/>
              </a:spcBef>
              <a:buNone/>
              <a:defRPr sz="1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12"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pic>
        <p:nvPicPr>
          <p:cNvPr id="14" name="Picture 13"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11"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US" altLang="en-US" dirty="0"/>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8879806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2981062836"/>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2/20/21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2" name="Footer Placeholder 2"/>
          <p:cNvSpPr>
            <a:spLocks noGrp="1"/>
          </p:cNvSpPr>
          <p:nvPr>
            <p:ph type="ftr" sz="quarter" idx="10"/>
          </p:nvPr>
        </p:nvSpPr>
        <p:spPr>
          <a:xfrm>
            <a:off x="93969" y="6172200"/>
            <a:ext cx="8595360" cy="235463"/>
          </a:xfrm>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2/20/21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3600">
                <a:latin typeface="+mj-lt"/>
              </a:defRPr>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a:lvl1pPr>
            <a:lvl2pPr>
              <a:buClr>
                <a:srgbClr val="007FA3"/>
              </a:buClr>
              <a:defRPr/>
            </a:lvl2pPr>
            <a:lvl3pPr>
              <a:buClr>
                <a:srgbClr val="007FA3"/>
              </a:buClr>
              <a:defRPr/>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6" name="Footer Placeholder 4"/>
          <p:cNvSpPr>
            <a:spLocks noGrp="1"/>
          </p:cNvSpPr>
          <p:nvPr>
            <p:ph type="ftr" sz="quarter" idx="11"/>
          </p:nvPr>
        </p:nvSpPr>
        <p:spPr>
          <a:xfrm>
            <a:off x="93969" y="6172200"/>
            <a:ext cx="8595360" cy="235463"/>
          </a:xfrm>
        </p:spPr>
        <p:txBody>
          <a:bodyPr/>
          <a:lstStyle/>
          <a:p>
            <a:endParaRPr lang="en-US" dirty="0"/>
          </a:p>
        </p:txBody>
      </p:sp>
      <p:sp>
        <p:nvSpPr>
          <p:cNvPr id="9" name="Date Placeholder 3"/>
          <p:cNvSpPr>
            <a:spLocks noGrp="1"/>
          </p:cNvSpPr>
          <p:nvPr>
            <p:ph type="dt" sz="half" idx="10"/>
          </p:nvPr>
        </p:nvSpPr>
        <p:spPr>
          <a:xfrm>
            <a:off x="6335713" y="113072"/>
            <a:ext cx="2133600" cy="182880"/>
          </a:xfrm>
        </p:spPr>
        <p:txBody>
          <a:bodyPr/>
          <a:lstStyle/>
          <a:p>
            <a:fld id="{A9DF6EFB-3F44-496C-A842-1E0B3D3B975A}" type="datetimeFigureOut">
              <a:rPr lang="en-US" smtClean="0"/>
              <a:pPr/>
              <a:t>2/20/21</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0" name="Footer Placeholder 4"/>
          <p:cNvSpPr>
            <a:spLocks noGrp="1"/>
          </p:cNvSpPr>
          <p:nvPr>
            <p:ph type="ftr" sz="quarter" idx="11"/>
          </p:nvPr>
        </p:nvSpPr>
        <p:spPr>
          <a:xfrm>
            <a:off x="161566" y="6413711"/>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34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11"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2/20/21</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3" name="Picture 12"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9"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US" altLang="en-US" dirty="0"/>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2203796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Footer Placeholder 4"/>
          <p:cNvSpPr>
            <a:spLocks noGrp="1"/>
          </p:cNvSpPr>
          <p:nvPr>
            <p:ph type="ftr" sz="quarter" idx="11"/>
          </p:nvPr>
        </p:nvSpPr>
        <p:spPr>
          <a:xfrm>
            <a:off x="93969" y="6172200"/>
            <a:ext cx="8595360" cy="235463"/>
          </a:xfrm>
        </p:spPr>
        <p:txBody>
          <a:bodyPr/>
          <a:lstStyle/>
          <a:p>
            <a:endParaRPr lang="en-US" dirty="0"/>
          </a:p>
        </p:txBody>
      </p:sp>
      <p:sp>
        <p:nvSpPr>
          <p:cNvPr id="4" name="Date Placeholder 3"/>
          <p:cNvSpPr>
            <a:spLocks noGrp="1"/>
          </p:cNvSpPr>
          <p:nvPr>
            <p:ph type="dt" sz="half" idx="10"/>
          </p:nvPr>
        </p:nvSpPr>
        <p:spPr/>
        <p:txBody>
          <a:bodyPr/>
          <a:lstStyle/>
          <a:p>
            <a:fld id="{A9DF6EFB-3F44-496C-A842-1E0B3D3B975A}" type="datetimeFigureOut">
              <a:rPr lang="en-US" smtClean="0"/>
              <a:pPr/>
              <a:t>2/20/21</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Footer Placeholder 2"/>
          <p:cNvSpPr>
            <a:spLocks noGrp="1"/>
          </p:cNvSpPr>
          <p:nvPr>
            <p:ph type="ftr" sz="quarter" idx="10"/>
          </p:nvPr>
        </p:nvSpPr>
        <p:spPr/>
        <p:txBody>
          <a:bodyPr/>
          <a:lstStyle/>
          <a:p>
            <a:endParaRPr lang="en-US" dirty="0"/>
          </a:p>
        </p:txBody>
      </p:sp>
      <p:sp>
        <p:nvSpPr>
          <p:cNvPr id="4" name="Date Placeholder 3"/>
          <p:cNvSpPr>
            <a:spLocks noGrp="1"/>
          </p:cNvSpPr>
          <p:nvPr>
            <p:ph type="dt" sz="half" idx="11"/>
          </p:nvPr>
        </p:nvSpPr>
        <p:spPr/>
        <p:txBody>
          <a:bodyPr/>
          <a:lstStyle/>
          <a:p>
            <a:fld id="{A9DF6EFB-3F44-496C-A842-1E0B3D3B975A}" type="datetimeFigureOut">
              <a:rPr lang="en-US" smtClean="0"/>
              <a:pPr/>
              <a:t>2/20/21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
        <p:nvSpPr>
          <p:cNvPr id="6" name="Title 7"/>
          <p:cNvSpPr>
            <a:spLocks noGrp="1"/>
          </p:cNvSpPr>
          <p:nvPr>
            <p:ph type="title"/>
          </p:nvPr>
        </p:nvSpPr>
        <p:spPr>
          <a:xfrm>
            <a:off x="457200" y="215372"/>
            <a:ext cx="8229600" cy="1097280"/>
          </a:xfrm>
        </p:spPr>
        <p:txBody>
          <a:bodyPr/>
          <a:lstStyle/>
          <a:p>
            <a:r>
              <a:rPr lang="en-US" dirty="0"/>
              <a:t>Click to edit Master title style</a:t>
            </a:r>
          </a:p>
        </p:txBody>
      </p:sp>
      <p:sp>
        <p:nvSpPr>
          <p:cNvPr id="7" name="Content Placeholder 2"/>
          <p:cNvSpPr>
            <a:spLocks noGrp="1"/>
          </p:cNvSpPr>
          <p:nvPr>
            <p:ph idx="1"/>
          </p:nvPr>
        </p:nvSpPr>
        <p:spPr>
          <a:xfrm>
            <a:off x="457200" y="1600201"/>
            <a:ext cx="8229600" cy="914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Content Placeholder 2"/>
          <p:cNvSpPr>
            <a:spLocks noGrp="1"/>
          </p:cNvSpPr>
          <p:nvPr>
            <p:ph idx="13"/>
          </p:nvPr>
        </p:nvSpPr>
        <p:spPr>
          <a:xfrm>
            <a:off x="457200" y="2667000"/>
            <a:ext cx="3886200" cy="2438400"/>
          </a:xfrm>
        </p:spPr>
        <p:txBody>
          <a:bodyPr/>
          <a:lstStyle>
            <a:lvl1pPr>
              <a:defRPr sz="1600"/>
            </a:lvl1pPr>
            <a:lvl2pPr>
              <a:defRPr sz="1600"/>
            </a:lvl2pPr>
            <a:lvl3pPr>
              <a:defRPr sz="16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Text Placeholder 9"/>
          <p:cNvSpPr>
            <a:spLocks noGrp="1"/>
          </p:cNvSpPr>
          <p:nvPr>
            <p:ph type="body" sz="quarter" idx="14"/>
          </p:nvPr>
        </p:nvSpPr>
        <p:spPr>
          <a:xfrm>
            <a:off x="4419600" y="2667000"/>
            <a:ext cx="4267200" cy="243840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85800" y="1447800"/>
            <a:ext cx="7772400" cy="2152651"/>
          </a:xfrm>
        </p:spPr>
        <p:txBody>
          <a:bodyPr anchor="b">
            <a:noAutofit/>
          </a:bodyPr>
          <a:lstStyle>
            <a:lvl1pPr algn="l">
              <a:defRPr sz="3400" b="1" cap="none" baseline="0">
                <a:solidFill>
                  <a:srgbClr val="007FA3"/>
                </a:solidFill>
              </a:defRPr>
            </a:lvl1pPr>
          </a:lstStyle>
          <a:p>
            <a:r>
              <a:rPr lang="en-US" dirty="0"/>
              <a:t>Click to edit Master title style</a:t>
            </a:r>
          </a:p>
        </p:txBody>
      </p:sp>
      <p:sp>
        <p:nvSpPr>
          <p:cNvPr id="3" name="Text Placeholder 2"/>
          <p:cNvSpPr>
            <a:spLocks noGrp="1"/>
          </p:cNvSpPr>
          <p:nvPr>
            <p:ph type="body" idx="1"/>
          </p:nvPr>
        </p:nvSpPr>
        <p:spPr>
          <a:xfrm>
            <a:off x="674687" y="3962400"/>
            <a:ext cx="7794627" cy="1752600"/>
          </a:xfrm>
        </p:spPr>
        <p:txBody>
          <a:bodyPr anchor="t">
            <a:noAutofit/>
          </a:bodyPr>
          <a:lstStyle>
            <a:lvl1pPr marL="0" indent="0">
              <a:spcBef>
                <a:spcPts val="0"/>
              </a:spcBef>
              <a:buNone/>
              <a:defRPr sz="1600">
                <a:solidFill>
                  <a:srgbClr val="007FA3"/>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14" name="Date Placeholder 13"/>
          <p:cNvSpPr>
            <a:spLocks noGrp="1"/>
          </p:cNvSpPr>
          <p:nvPr>
            <p:ph type="dt" sz="half" idx="10"/>
          </p:nvPr>
        </p:nvSpPr>
        <p:spPr/>
        <p:txBody>
          <a:bodyPr/>
          <a:lstStyle/>
          <a:p>
            <a:fld id="{A9DF6EFB-3F44-496C-A842-1E0B3D3B975A}" type="datetimeFigureOut">
              <a:rPr lang="en-US" smtClean="0"/>
              <a:pPr/>
              <a:t>2/20/21</a:t>
            </a:fld>
            <a:endParaRPr lang="en-US" dirty="0"/>
          </a:p>
        </p:txBody>
      </p:sp>
      <p:sp>
        <p:nvSpPr>
          <p:cNvPr id="15" name="Slide Number Placeholder 14"/>
          <p:cNvSpPr>
            <a:spLocks noGrp="1"/>
          </p:cNvSpPr>
          <p:nvPr>
            <p:ph type="sldNum" sz="quarter" idx="11"/>
          </p:nvPr>
        </p:nvSpPr>
        <p:spPr/>
        <p:txBody>
          <a:bodyPr/>
          <a:lstStyle/>
          <a:p>
            <a:fld id="{200B2350-5261-4F5C-9DF5-EF0D264FC8D2}" type="slidenum">
              <a:rPr lang="en-US" smtClean="0"/>
              <a:pPr/>
              <a:t>‹#›</a:t>
            </a:fld>
            <a:endParaRPr lang="en-US" dirty="0"/>
          </a:p>
        </p:txBody>
      </p:sp>
      <p:sp>
        <p:nvSpPr>
          <p:cNvPr id="16" name="Footer Placeholder 15"/>
          <p:cNvSpPr>
            <a:spLocks noGrp="1"/>
          </p:cNvSpPr>
          <p:nvPr>
            <p:ph type="ftr" sz="quarter" idx="12"/>
          </p:nvPr>
        </p:nvSpPr>
        <p:spPr/>
        <p:txBody>
          <a:bodyPr/>
          <a:lstStyle/>
          <a:p>
            <a:endParaRPr lang="en-US" dirty="0"/>
          </a:p>
        </p:txBody>
      </p:sp>
    </p:spTree>
    <p:extLst>
      <p:ext uri="{BB962C8B-B14F-4D97-AF65-F5344CB8AC3E}">
        <p14:creationId xmlns:p14="http://schemas.microsoft.com/office/powerpoint/2010/main" val="3754704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Click to edit Master title style</a:t>
            </a:r>
          </a:p>
        </p:txBody>
      </p:sp>
      <p:sp>
        <p:nvSpPr>
          <p:cNvPr id="9" name="Footer Placeholder 3"/>
          <p:cNvSpPr>
            <a:spLocks noGrp="1"/>
          </p:cNvSpPr>
          <p:nvPr>
            <p:ph type="ftr" sz="quarter" idx="11"/>
          </p:nvPr>
        </p:nvSpPr>
        <p:spPr>
          <a:xfrm>
            <a:off x="93969" y="6172200"/>
            <a:ext cx="8595360" cy="235463"/>
          </a:xfrm>
        </p:spPr>
        <p:txBody>
          <a:bodyPr/>
          <a:lstStyle/>
          <a:p>
            <a:endParaRPr lang="en-US" dirty="0"/>
          </a:p>
        </p:txBody>
      </p:sp>
      <p:sp>
        <p:nvSpPr>
          <p:cNvPr id="3" name="Date Placeholder 2"/>
          <p:cNvSpPr>
            <a:spLocks noGrp="1"/>
          </p:cNvSpPr>
          <p:nvPr>
            <p:ph type="dt" sz="half" idx="10"/>
          </p:nvPr>
        </p:nvSpPr>
        <p:spPr/>
        <p:txBody>
          <a:bodyPr/>
          <a:lstStyle/>
          <a:p>
            <a:fld id="{A9DF6EFB-3F44-496C-A842-1E0B3D3B975A}" type="datetimeFigureOut">
              <a:rPr lang="en-US" smtClean="0"/>
              <a:pPr/>
              <a:t>2/20/21</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a:xfrm>
            <a:off x="93969" y="6172200"/>
            <a:ext cx="8595360" cy="235463"/>
          </a:xfrm>
        </p:spPr>
        <p:txBody>
          <a:bodyPr/>
          <a:lstStyle/>
          <a:p>
            <a:endParaRPr lang="en-US" dirty="0"/>
          </a:p>
        </p:txBody>
      </p:sp>
      <p:sp>
        <p:nvSpPr>
          <p:cNvPr id="2" name="Date Placeholder 1"/>
          <p:cNvSpPr>
            <a:spLocks noGrp="1"/>
          </p:cNvSpPr>
          <p:nvPr>
            <p:ph type="dt" sz="half" idx="10"/>
          </p:nvPr>
        </p:nvSpPr>
        <p:spPr/>
        <p:txBody>
          <a:bodyPr/>
          <a:lstStyle>
            <a:lvl1pPr>
              <a:defRPr>
                <a:solidFill>
                  <a:schemeClr val="tx1"/>
                </a:solidFill>
              </a:defRPr>
            </a:lvl1pPr>
          </a:lstStyle>
          <a:p>
            <a:fld id="{A9DF6EFB-3F44-496C-A842-1E0B3D3B975A}" type="datetimeFigureOut">
              <a:rPr lang="en-US" smtClean="0"/>
              <a:pPr/>
              <a:t>2/20/21</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11" name="Picture 10"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9"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US" altLang="en-US" dirty="0"/>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spTree>
    <p:extLst>
      <p:ext uri="{BB962C8B-B14F-4D97-AF65-F5344CB8AC3E}">
        <p14:creationId xmlns:p14="http://schemas.microsoft.com/office/powerpoint/2010/main" val="37111366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indent="0" algn="r">
              <a:buNone/>
              <a:defRPr lang="en-US" altLang="en-US" dirty="0"/>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pic>
        <p:nvPicPr>
          <p:cNvPr id="12" name="Picture 11"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2888527867"/>
      </p:ext>
    </p:extLst>
  </p:cSld>
  <p:clrMapOvr>
    <a:masterClrMapping/>
  </p:clrMapOvr>
  <p:hf sldNum="0" hdr="0" dt="0"/>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2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3" name="Text Placeholder 2"/>
          <p:cNvSpPr>
            <a:spLocks noGrp="1"/>
          </p:cNvSpPr>
          <p:nvPr>
            <p:ph type="body" sz="quarter" idx="16" hasCustomPrompt="1"/>
          </p:nvPr>
        </p:nvSpPr>
        <p:spPr>
          <a:xfrm>
            <a:off x="1828800" y="6446520"/>
            <a:ext cx="6858000" cy="274320"/>
          </a:xfrm>
        </p:spPr>
        <p:txBody>
          <a:bodyPr lIns="91440" tIns="45720" rIns="91440" bIns="45720" anchor="ctr" anchorCtr="0"/>
          <a:lstStyle>
            <a:lvl1pPr marL="0" algn="r" defTabSz="914400" rtl="0" eaLnBrk="1" latinLnBrk="0" hangingPunct="1">
              <a:buNone/>
              <a:defRPr lang="en-US" altLang="en-US" sz="1200" kern="1200" dirty="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2017, 2015, 2013 Pearson Education, Inc. All Rights Reserved.</a:t>
            </a:r>
          </a:p>
        </p:txBody>
      </p:sp>
      <p:pic>
        <p:nvPicPr>
          <p:cNvPr id="8" name="Picture 7" descr="Pearson Logo"/>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Tree>
    <p:extLst>
      <p:ext uri="{BB962C8B-B14F-4D97-AF65-F5344CB8AC3E}">
        <p14:creationId xmlns:p14="http://schemas.microsoft.com/office/powerpoint/2010/main" val="621525451"/>
      </p:ext>
    </p:extLst>
  </p:cSld>
  <p:clrMapOvr>
    <a:masterClrMapping/>
  </p:clrMapOvr>
  <p:hf sldNum="0"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15372"/>
            <a:ext cx="8229600" cy="1097280"/>
          </a:xfrm>
          <a:prstGeom prst="rect">
            <a:avLst/>
          </a:prstGeom>
        </p:spPr>
        <p:txBody>
          <a:bodyPr vert="horz" lIns="0" tIns="0" rIns="0" bIns="0" rtlCol="0" anchor="b">
            <a:noAutofit/>
          </a:bodyPr>
          <a:lstStyle/>
          <a:p>
            <a:r>
              <a:rPr lang="en-US" dirty="0"/>
              <a:t>Click to edit </a:t>
            </a:r>
            <a:br>
              <a:rPr lang="en-US" dirty="0"/>
            </a:br>
            <a:r>
              <a:rPr lang="en-US" dirty="0"/>
              <a:t>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11" name="Footer Placeholder 4"/>
          <p:cNvSpPr>
            <a:spLocks noGrp="1"/>
          </p:cNvSpPr>
          <p:nvPr>
            <p:ph type="ftr" sz="quarter" idx="3"/>
          </p:nvPr>
        </p:nvSpPr>
        <p:spPr>
          <a:xfrm>
            <a:off x="93969" y="6172200"/>
            <a:ext cx="8595360" cy="235463"/>
          </a:xfrm>
          <a:prstGeom prst="rect">
            <a:avLst/>
          </a:prstGeom>
        </p:spPr>
        <p:txBody>
          <a:bodyPr vert="horz" lIns="0" tIns="0" rIns="0" bIns="0" rtlCol="0" anchor="b"/>
          <a:lstStyle>
            <a:lvl1pPr algn="l">
              <a:defRPr sz="1100">
                <a:solidFill>
                  <a:schemeClr val="tx1"/>
                </a:solidFill>
              </a:defRPr>
            </a:lvl1pPr>
          </a:lstStyle>
          <a:p>
            <a:endParaRPr lang="en-US" dirty="0"/>
          </a:p>
        </p:txBody>
      </p:sp>
      <p:sp>
        <p:nvSpPr>
          <p:cNvPr id="4" name="Date Placeholder 3"/>
          <p:cNvSpPr>
            <a:spLocks noGrp="1"/>
          </p:cNvSpPr>
          <p:nvPr>
            <p:ph type="dt" sz="half" idx="2"/>
          </p:nvPr>
        </p:nvSpPr>
        <p:spPr>
          <a:xfrm>
            <a:off x="6335713" y="113072"/>
            <a:ext cx="2133600" cy="182880"/>
          </a:xfrm>
          <a:prstGeom prst="rect">
            <a:avLst/>
          </a:prstGeom>
        </p:spPr>
        <p:txBody>
          <a:bodyPr vert="horz" lIns="91440" tIns="45720" rIns="91440" bIns="45720" rtlCol="0" anchor="ctr"/>
          <a:lstStyle>
            <a:lvl1pPr algn="r">
              <a:defRPr sz="900">
                <a:solidFill>
                  <a:schemeClr val="bg1"/>
                </a:solidFill>
              </a:defRPr>
            </a:lvl1pPr>
          </a:lstStyle>
          <a:p>
            <a:fld id="{A9DF6EFB-3F44-496C-A842-1E0B3D3B975A}" type="datetimeFigureOut">
              <a:rPr lang="en-US" smtClean="0"/>
              <a:pPr/>
              <a:t>2/20/21</a:t>
            </a:fld>
            <a:endParaRPr lang="en-US" dirty="0"/>
          </a:p>
        </p:txBody>
      </p:sp>
      <p:sp>
        <p:nvSpPr>
          <p:cNvPr id="6" name="Slide Number Placeholder 5"/>
          <p:cNvSpPr>
            <a:spLocks noGrp="1"/>
          </p:cNvSpPr>
          <p:nvPr>
            <p:ph type="sldNum" sz="quarter" idx="4"/>
          </p:nvPr>
        </p:nvSpPr>
        <p:spPr>
          <a:xfrm>
            <a:off x="8469312" y="113072"/>
            <a:ext cx="551783" cy="182880"/>
          </a:xfrm>
          <a:prstGeom prst="rect">
            <a:avLst/>
          </a:prstGeom>
        </p:spPr>
        <p:txBody>
          <a:bodyPr vert="horz" lIns="91440" tIns="45720" rIns="91440" bIns="45720" rtlCol="0" anchor="ctr"/>
          <a:lstStyle>
            <a:lvl1pPr algn="r">
              <a:defRPr sz="900">
                <a:solidFill>
                  <a:schemeClr val="bg1"/>
                </a:solidFill>
              </a:defRPr>
            </a:lvl1pPr>
          </a:lstStyle>
          <a:p>
            <a:fld id="{200B2350-5261-4F5C-9DF5-EF0D264FC8D2}" type="slidenum">
              <a:rPr lang="en-US" smtClean="0"/>
              <a:pPr/>
              <a:t>‹#›</a:t>
            </a:fld>
            <a:endParaRPr lang="en-US" dirty="0"/>
          </a:p>
        </p:txBody>
      </p:sp>
      <p:pic>
        <p:nvPicPr>
          <p:cNvPr id="9" name="Picture 8" descr="Pearson Logo"/>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457200" y="6434394"/>
            <a:ext cx="918000" cy="279915"/>
          </a:xfrm>
          <a:prstGeom prst="rect">
            <a:avLst/>
          </a:prstGeom>
        </p:spPr>
      </p:pic>
      <p:sp>
        <p:nvSpPr>
          <p:cNvPr id="10" name="Text Placeholder 2"/>
          <p:cNvSpPr txBox="1">
            <a:spLocks/>
          </p:cNvSpPr>
          <p:nvPr userDrawn="1"/>
        </p:nvSpPr>
        <p:spPr>
          <a:xfrm>
            <a:off x="1828800" y="6446520"/>
            <a:ext cx="6858000" cy="274320"/>
          </a:xfrm>
          <a:prstGeom prst="rect">
            <a:avLst/>
          </a:prstGeom>
        </p:spPr>
        <p:txBody>
          <a:bodyPr lIns="91440" tIns="45720" rIns="91440" bIns="45720" anchor="ctr" anchorCtr="0"/>
          <a:lstStyle>
            <a:lvl1pPr marL="0" indent="0" algn="r" defTabSz="914400" rtl="0" eaLnBrk="1" latinLnBrk="0" hangingPunct="1">
              <a:spcBef>
                <a:spcPts val="1500"/>
              </a:spcBef>
              <a:buClr>
                <a:srgbClr val="007FA3"/>
              </a:buClr>
              <a:buFont typeface="Arial" panose="020B0604020202020204" pitchFamily="34" charset="0"/>
              <a:buNone/>
              <a:defRPr lang="en-US" altLang="en-US" sz="1600" kern="1200" dirty="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a:lstStyle>
          <a:p>
            <a:pPr>
              <a:defRPr/>
            </a:pPr>
            <a:r>
              <a:rPr lang="en-US" sz="1200" dirty="0">
                <a:latin typeface="Verdana" panose="020B0604030504040204" pitchFamily="34" charset="0"/>
                <a:ea typeface="Verdana" panose="020B0604030504040204" pitchFamily="34" charset="0"/>
                <a:cs typeface="Verdana" panose="020B0604030504040204" pitchFamily="34" charset="0"/>
              </a:rPr>
              <a:t>Copyright © 2019 Pearson Education, Ltd. All Rights Reserved.</a:t>
            </a:r>
          </a:p>
        </p:txBody>
      </p:sp>
    </p:spTree>
    <p:extLst>
      <p:ext uri="{BB962C8B-B14F-4D97-AF65-F5344CB8AC3E}">
        <p14:creationId xmlns:p14="http://schemas.microsoft.com/office/powerpoint/2010/main" val="3691570016"/>
      </p:ext>
    </p:extLst>
  </p:cSld>
  <p:clrMap bg1="lt1" tx1="dk1" bg2="lt2" tx2="dk2" accent1="accent1" accent2="accent2" accent3="accent3" accent4="accent4" accent5="accent5" accent6="accent6" hlink="hlink" folHlink="folHlink"/>
  <p:sldLayoutIdLst>
    <p:sldLayoutId id="2147483649" r:id="rId1"/>
    <p:sldLayoutId id="2147483657" r:id="rId2"/>
    <p:sldLayoutId id="2147483661" r:id="rId3"/>
    <p:sldLayoutId id="2147483656" r:id="rId4"/>
    <p:sldLayoutId id="2147483650" r:id="rId5"/>
    <p:sldLayoutId id="2147483659" r:id="rId6"/>
    <p:sldLayoutId id="2147483658" r:id="rId7"/>
    <p:sldLayoutId id="2147483660" r:id="rId8"/>
    <p:sldLayoutId id="2147483662" r:id="rId9"/>
    <p:sldLayoutId id="2147483651" r:id="rId10"/>
    <p:sldLayoutId id="2147483654" r:id="rId11"/>
    <p:sldLayoutId id="2147483655" r:id="rId12"/>
    <p:sldLayoutId id="2147483663" r:id="rId13"/>
    <p:sldLayoutId id="2147483664" r:id="rId14"/>
  </p:sldLayoutIdLst>
  <p:txStyles>
    <p:titleStyle>
      <a:lvl1pPr algn="l" defTabSz="914400" rtl="0" eaLnBrk="1" latinLnBrk="0" hangingPunct="1">
        <a:lnSpc>
          <a:spcPct val="100000"/>
        </a:lnSpc>
        <a:spcBef>
          <a:spcPct val="0"/>
        </a:spcBef>
        <a:buNone/>
        <a:defRPr sz="3400" b="1" kern="1200">
          <a:solidFill>
            <a:srgbClr val="007FA3"/>
          </a:solidFill>
          <a:latin typeface="Times New Roman" panose="02020603050405020304" pitchFamily="18" charset="0"/>
          <a:ea typeface="+mj-ea"/>
          <a:cs typeface="Times New Roman" panose="02020603050405020304" pitchFamily="18" charset="0"/>
        </a:defRPr>
      </a:lvl1pPr>
    </p:titleStyle>
    <p:bodyStyle>
      <a:lvl1pPr marL="256032" indent="-256032" algn="l" defTabSz="914400" rtl="0" eaLnBrk="1" latinLnBrk="0" hangingPunct="1">
        <a:spcBef>
          <a:spcPts val="1500"/>
        </a:spcBef>
        <a:buClr>
          <a:srgbClr val="007FA3"/>
        </a:buClr>
        <a:buFont typeface="Arial" panose="020B0604020202020204" pitchFamily="34" charset="0"/>
        <a:buChar char="•"/>
        <a:defRPr sz="1600" kern="1200">
          <a:solidFill>
            <a:schemeClr val="tx1"/>
          </a:solidFill>
          <a:latin typeface="+mn-lt"/>
          <a:ea typeface="+mn-ea"/>
          <a:cs typeface="+mn-cs"/>
        </a:defRPr>
      </a:lvl1pPr>
      <a:lvl2pPr marL="742950" indent="-28575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2pPr>
      <a:lvl3pPr marL="1143000" indent="-228600" algn="l" defTabSz="914400" rtl="0" eaLnBrk="1" latinLnBrk="0" hangingPunct="1">
        <a:spcBef>
          <a:spcPts val="600"/>
        </a:spcBef>
        <a:buClr>
          <a:srgbClr val="007FA3"/>
        </a:buClr>
        <a:buFont typeface="Wingdings" panose="05000000000000000000" pitchFamily="2" charset="2"/>
        <a:buChar char="§"/>
        <a:defRPr sz="1600" kern="1200">
          <a:solidFill>
            <a:schemeClr val="tx1"/>
          </a:solidFill>
          <a:latin typeface="+mn-lt"/>
          <a:ea typeface="+mn-ea"/>
          <a:cs typeface="+mn-cs"/>
        </a:defRPr>
      </a:lvl3pPr>
      <a:lvl4pPr marL="16002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ts val="600"/>
        </a:spcBef>
        <a:buClr>
          <a:srgbClr val="007FA3"/>
        </a:buClr>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ts val="300"/>
        </a:spcBef>
        <a:buClr>
          <a:srgbClr val="007FA3"/>
        </a:buClr>
        <a:buFont typeface="Arial" panose="020B0604020202020204" pitchFamily="34" charset="0"/>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Organizational Behavior</a:t>
            </a:r>
          </a:p>
        </p:txBody>
      </p:sp>
      <p:sp>
        <p:nvSpPr>
          <p:cNvPr id="3" name="Text Placeholder 2"/>
          <p:cNvSpPr>
            <a:spLocks noGrp="1"/>
          </p:cNvSpPr>
          <p:nvPr>
            <p:ph type="body" sz="quarter" idx="13"/>
          </p:nvPr>
        </p:nvSpPr>
        <p:spPr/>
        <p:txBody>
          <a:bodyPr/>
          <a:lstStyle/>
          <a:p>
            <a:r>
              <a:rPr lang="en-US" dirty="0"/>
              <a:t>Eighteenth Edition, Global Edition</a:t>
            </a:r>
          </a:p>
        </p:txBody>
      </p:sp>
      <p:sp>
        <p:nvSpPr>
          <p:cNvPr id="4" name="Text Placeholder 3"/>
          <p:cNvSpPr>
            <a:spLocks noGrp="1"/>
          </p:cNvSpPr>
          <p:nvPr>
            <p:ph type="body" sz="quarter" idx="14"/>
          </p:nvPr>
        </p:nvSpPr>
        <p:spPr/>
        <p:txBody>
          <a:bodyPr/>
          <a:lstStyle/>
          <a:p>
            <a:r>
              <a:rPr lang="en-US" b="1" dirty="0"/>
              <a:t>Chapter 2</a:t>
            </a:r>
          </a:p>
        </p:txBody>
      </p:sp>
      <p:sp>
        <p:nvSpPr>
          <p:cNvPr id="5" name="Text Placeholder 4"/>
          <p:cNvSpPr>
            <a:spLocks noGrp="1"/>
          </p:cNvSpPr>
          <p:nvPr>
            <p:ph type="body" sz="quarter" idx="15"/>
          </p:nvPr>
        </p:nvSpPr>
        <p:spPr/>
        <p:txBody>
          <a:bodyPr/>
          <a:lstStyle/>
          <a:p>
            <a:r>
              <a:rPr lang="en-US" dirty="0"/>
              <a:t>Diversity in Organizations</a:t>
            </a:r>
          </a:p>
        </p:txBody>
      </p:sp>
      <p:sp>
        <p:nvSpPr>
          <p:cNvPr id="6" name="Text Placeholder 5"/>
          <p:cNvSpPr>
            <a:spLocks noGrp="1"/>
          </p:cNvSpPr>
          <p:nvPr>
            <p:ph type="body" sz="quarter" idx="16"/>
          </p:nvPr>
        </p:nvSpPr>
        <p:spPr/>
        <p:txBody>
          <a:bodyPr/>
          <a:lstStyle/>
          <a:p>
            <a:pPr indent="-256032">
              <a:defRPr/>
            </a:pPr>
            <a:r>
              <a:rPr lang="en-US" altLang="en-US" sz="1200" dirty="0">
                <a:latin typeface="Verdana" panose="020B0604030504040204" pitchFamily="34" charset="0"/>
                <a:ea typeface="Verdana" panose="020B0604030504040204" pitchFamily="34" charset="0"/>
                <a:cs typeface="Verdana" panose="020B0604030504040204" pitchFamily="34" charset="0"/>
              </a:rPr>
              <a:t>Copyright © 2019 Pearson Education, Ltd. All Rights Reserved.</a:t>
            </a:r>
          </a:p>
        </p:txBody>
      </p:sp>
      <p:pic>
        <p:nvPicPr>
          <p:cNvPr id="8" name="Picture 7" descr="Front cover: Organizational Behavior, Eighteenth Edition by Stephen P. Robbins and Timothy A. Judge"/>
          <p:cNvPicPr>
            <a:picLocks noChangeAspect="1"/>
          </p:cNvPicPr>
          <p:nvPr/>
        </p:nvPicPr>
        <p:blipFill>
          <a:blip r:embed="rId3" cstate="print"/>
          <a:stretch>
            <a:fillRect/>
          </a:stretch>
        </p:blipFill>
        <p:spPr>
          <a:xfrm>
            <a:off x="472776" y="1291894"/>
            <a:ext cx="3860117" cy="4948104"/>
          </a:xfrm>
          <a:prstGeom prst="rect">
            <a:avLst/>
          </a:prstGeom>
        </p:spPr>
      </p:pic>
    </p:spTree>
    <p:extLst>
      <p:ext uri="{BB962C8B-B14F-4D97-AF65-F5344CB8AC3E}">
        <p14:creationId xmlns:p14="http://schemas.microsoft.com/office/powerpoint/2010/main" val="15510155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980"/>
            <a:ext cx="8229600" cy="1097280"/>
          </a:xfrm>
        </p:spPr>
        <p:txBody>
          <a:bodyPr/>
          <a:lstStyle/>
          <a:p>
            <a:r>
              <a:rPr lang="en-US" sz="3600" dirty="0">
                <a:latin typeface="+mj-lt"/>
              </a:rPr>
              <a:t>Learning Objectives</a:t>
            </a:r>
            <a:endParaRPr lang="en-IN" sz="2000" b="0" dirty="0">
              <a:latin typeface="+mj-lt"/>
            </a:endParaRPr>
          </a:p>
        </p:txBody>
      </p:sp>
      <p:sp>
        <p:nvSpPr>
          <p:cNvPr id="4" name="Content Placeholder 3"/>
          <p:cNvSpPr>
            <a:spLocks noGrp="1"/>
          </p:cNvSpPr>
          <p:nvPr>
            <p:ph idx="1"/>
          </p:nvPr>
        </p:nvSpPr>
        <p:spPr>
          <a:xfrm>
            <a:off x="457200" y="1524000"/>
            <a:ext cx="8001000" cy="4724400"/>
          </a:xfrm>
        </p:spPr>
        <p:txBody>
          <a:bodyPr/>
          <a:lstStyle/>
          <a:p>
            <a:pPr marL="530352" indent="-530352">
              <a:spcBef>
                <a:spcPts val="600"/>
              </a:spcBef>
              <a:buClr>
                <a:schemeClr val="bg2"/>
              </a:buClr>
              <a:buSzPct val="100000"/>
              <a:buNone/>
              <a:defRPr/>
            </a:pPr>
            <a:r>
              <a:rPr lang="en-US" sz="2400" b="1" dirty="0">
                <a:solidFill>
                  <a:schemeClr val="bg2"/>
                </a:solidFill>
              </a:rPr>
              <a:t>2.1</a:t>
            </a:r>
            <a:r>
              <a:rPr lang="en-US" sz="2400" dirty="0"/>
              <a:t> Describe the two major forms of workplace diversity.</a:t>
            </a:r>
          </a:p>
          <a:p>
            <a:pPr marL="530352" indent="-530352">
              <a:spcBef>
                <a:spcPts val="600"/>
              </a:spcBef>
              <a:buClr>
                <a:schemeClr val="bg2"/>
              </a:buClr>
              <a:buSzPct val="100000"/>
              <a:buNone/>
              <a:defRPr/>
            </a:pPr>
            <a:r>
              <a:rPr lang="en-US" sz="2400" b="1" dirty="0">
                <a:solidFill>
                  <a:schemeClr val="bg2"/>
                </a:solidFill>
              </a:rPr>
              <a:t>2.2</a:t>
            </a:r>
            <a:r>
              <a:rPr lang="en-US" sz="2400" dirty="0"/>
              <a:t> Demonstrate how workplace discrimination undermines organizational effectiveness.</a:t>
            </a:r>
          </a:p>
          <a:p>
            <a:pPr marL="530352" indent="-530352">
              <a:spcBef>
                <a:spcPts val="600"/>
              </a:spcBef>
              <a:buClr>
                <a:schemeClr val="bg2"/>
              </a:buClr>
              <a:buSzPct val="100000"/>
              <a:buNone/>
              <a:defRPr/>
            </a:pPr>
            <a:r>
              <a:rPr lang="en-US" sz="2400" b="1" dirty="0">
                <a:solidFill>
                  <a:schemeClr val="bg2"/>
                </a:solidFill>
              </a:rPr>
              <a:t>2.3</a:t>
            </a:r>
            <a:r>
              <a:rPr lang="en-US" sz="2400" dirty="0"/>
              <a:t> Describe how the key biographical characteristics are relevant to Organizational Behavior (OB).</a:t>
            </a:r>
          </a:p>
          <a:p>
            <a:pPr marL="530352" indent="-530352">
              <a:spcBef>
                <a:spcPts val="600"/>
              </a:spcBef>
              <a:buClr>
                <a:schemeClr val="bg2"/>
              </a:buClr>
              <a:buSzPct val="100000"/>
              <a:buNone/>
              <a:defRPr/>
            </a:pPr>
            <a:r>
              <a:rPr lang="en-US" sz="2400" b="1" dirty="0">
                <a:solidFill>
                  <a:schemeClr val="bg2"/>
                </a:solidFill>
              </a:rPr>
              <a:t>2.4</a:t>
            </a:r>
            <a:r>
              <a:rPr lang="en-US" sz="2400" dirty="0"/>
              <a:t> Explain how other differentiating characteristics factor into OB.</a:t>
            </a:r>
          </a:p>
          <a:p>
            <a:pPr marL="530352" indent="-530352">
              <a:spcBef>
                <a:spcPts val="600"/>
              </a:spcBef>
              <a:buClr>
                <a:schemeClr val="bg2"/>
              </a:buClr>
              <a:buSzPct val="100000"/>
              <a:buNone/>
              <a:defRPr/>
            </a:pPr>
            <a:r>
              <a:rPr lang="en-US" sz="2400" b="1" dirty="0">
                <a:solidFill>
                  <a:schemeClr val="bg2"/>
                </a:solidFill>
              </a:rPr>
              <a:t>2.5</a:t>
            </a:r>
            <a:r>
              <a:rPr lang="en-US" sz="2400" dirty="0"/>
              <a:t> Demonstrate the relevance of intellectual and physical abilities to OB.</a:t>
            </a:r>
          </a:p>
          <a:p>
            <a:pPr marL="530352" indent="-530352">
              <a:spcBef>
                <a:spcPts val="600"/>
              </a:spcBef>
              <a:buClr>
                <a:schemeClr val="bg2"/>
              </a:buClr>
              <a:buSzPct val="100000"/>
              <a:buNone/>
              <a:defRPr/>
            </a:pPr>
            <a:r>
              <a:rPr lang="en-US" sz="2400" b="1" dirty="0">
                <a:solidFill>
                  <a:schemeClr val="bg2"/>
                </a:solidFill>
              </a:rPr>
              <a:t>2.6</a:t>
            </a:r>
            <a:r>
              <a:rPr lang="en-US" sz="2400" dirty="0"/>
              <a:t> Describe how organizations manage diversity effectively.</a:t>
            </a:r>
          </a:p>
        </p:txBody>
      </p:sp>
    </p:spTree>
    <p:extLst>
      <p:ext uri="{BB962C8B-B14F-4D97-AF65-F5344CB8AC3E}">
        <p14:creationId xmlns:p14="http://schemas.microsoft.com/office/powerpoint/2010/main" val="3925979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p:txBody>
          <a:bodyPr/>
          <a:lstStyle/>
          <a:p>
            <a:r>
              <a:rPr lang="en-US" sz="3600" dirty="0">
                <a:latin typeface="+mj-lt"/>
              </a:rPr>
              <a:t>Workplace Diversity</a:t>
            </a:r>
            <a:endParaRPr lang="en-US" dirty="0">
              <a:latin typeface="+mj-lt"/>
            </a:endParaRPr>
          </a:p>
        </p:txBody>
      </p:sp>
      <p:pic>
        <p:nvPicPr>
          <p:cNvPr id="2" name="Picture 1" descr="Workplace diversity. Diversity management leads to surface level diversity. Surface level diversity, which leads to deep level diversity."/>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36293" y="1600596"/>
            <a:ext cx="7269994" cy="4693679"/>
          </a:xfrm>
          <a:prstGeom prst="rect">
            <a:avLst/>
          </a:prstGeom>
        </p:spPr>
      </p:pic>
    </p:spTree>
    <p:extLst>
      <p:ext uri="{BB962C8B-B14F-4D97-AF65-F5344CB8AC3E}">
        <p14:creationId xmlns:p14="http://schemas.microsoft.com/office/powerpoint/2010/main" val="29309914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Workplace Discrimination and Organizational Effectiveness </a:t>
            </a:r>
            <a:r>
              <a:rPr lang="en-US" sz="2000" b="0" dirty="0">
                <a:latin typeface="+mj-lt"/>
              </a:rPr>
              <a:t>(1 of 3)</a:t>
            </a:r>
          </a:p>
        </p:txBody>
      </p:sp>
      <p:sp>
        <p:nvSpPr>
          <p:cNvPr id="3" name="Content Placeholder 2"/>
          <p:cNvSpPr>
            <a:spLocks noGrp="1"/>
          </p:cNvSpPr>
          <p:nvPr>
            <p:ph idx="1"/>
          </p:nvPr>
        </p:nvSpPr>
        <p:spPr/>
        <p:txBody>
          <a:bodyPr/>
          <a:lstStyle/>
          <a:p>
            <a:pPr marL="256032" indent="-256032">
              <a:buSzPct val="100000"/>
              <a:defRPr/>
            </a:pPr>
            <a:r>
              <a:rPr lang="en-US" sz="2400" b="1" dirty="0">
                <a:cs typeface="Arial" charset="0"/>
              </a:rPr>
              <a:t>Discrimination </a:t>
            </a:r>
            <a:r>
              <a:rPr lang="en-US" sz="2400" dirty="0">
                <a:cs typeface="Arial" charset="0"/>
              </a:rPr>
              <a:t>is to note a difference between things.</a:t>
            </a:r>
          </a:p>
          <a:p>
            <a:pPr marL="256032" indent="-256032">
              <a:buSzPct val="100000"/>
              <a:defRPr/>
            </a:pPr>
            <a:r>
              <a:rPr lang="en-US" sz="2400" dirty="0">
                <a:cs typeface="Arial" charset="0"/>
              </a:rPr>
              <a:t>Unfair discrimination assumes stereotypes about groups.</a:t>
            </a:r>
          </a:p>
          <a:p>
            <a:pPr marL="740664" lvl="1">
              <a:defRPr/>
            </a:pPr>
            <a:r>
              <a:rPr lang="en-US" sz="2400" dirty="0">
                <a:cs typeface="Arial" charset="0"/>
              </a:rPr>
              <a:t>Refusal to recognize individual differences is harmful to organizations and employees.</a:t>
            </a:r>
          </a:p>
          <a:p>
            <a:pPr marL="253746">
              <a:defRPr/>
            </a:pPr>
            <a:r>
              <a:rPr lang="en-US" sz="2400" b="1" dirty="0">
                <a:cs typeface="Arial" charset="0"/>
              </a:rPr>
              <a:t>Stereotype threat </a:t>
            </a:r>
            <a:r>
              <a:rPr lang="en-US" sz="2400" dirty="0">
                <a:cs typeface="Arial" charset="0"/>
              </a:rPr>
              <a:t>describes the degree to which we agree internally with the generally negative stereotyped perceptions of our groups.</a:t>
            </a:r>
          </a:p>
          <a:p>
            <a:pPr marL="740664" lvl="1">
              <a:defRPr/>
            </a:pPr>
            <a:r>
              <a:rPr lang="en-US" sz="2400" dirty="0">
                <a:cs typeface="Arial" charset="0"/>
              </a:rPr>
              <a:t>Can be combatted by treating employees as individuals and not highlighting group differences.</a:t>
            </a:r>
            <a:endParaRPr lang="en-US" sz="2400" b="1" dirty="0"/>
          </a:p>
        </p:txBody>
      </p:sp>
    </p:spTree>
    <p:extLst>
      <p:ext uri="{BB962C8B-B14F-4D97-AF65-F5344CB8AC3E}">
        <p14:creationId xmlns:p14="http://schemas.microsoft.com/office/powerpoint/2010/main" val="41839961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Workplace Discrimination and Organizational Effectiveness </a:t>
            </a:r>
            <a:r>
              <a:rPr lang="en-US" sz="2000" b="0" dirty="0">
                <a:latin typeface="+mj-lt"/>
              </a:rPr>
              <a:t>(2 of 3)</a:t>
            </a:r>
          </a:p>
        </p:txBody>
      </p:sp>
      <p:sp>
        <p:nvSpPr>
          <p:cNvPr id="3" name="Content Placeholder 2"/>
          <p:cNvSpPr>
            <a:spLocks noGrp="1"/>
          </p:cNvSpPr>
          <p:nvPr>
            <p:ph idx="1"/>
          </p:nvPr>
        </p:nvSpPr>
        <p:spPr>
          <a:xfrm>
            <a:off x="457200" y="1552542"/>
            <a:ext cx="8229600" cy="304800"/>
          </a:xfrm>
        </p:spPr>
        <p:txBody>
          <a:bodyPr/>
          <a:lstStyle/>
          <a:p>
            <a:pPr marL="0" indent="0" fontAlgn="t">
              <a:buNone/>
            </a:pPr>
            <a:r>
              <a:rPr lang="en-US" sz="2000" b="1" dirty="0"/>
              <a:t>Exhibit 2-1 </a:t>
            </a:r>
            <a:r>
              <a:rPr lang="en-US" sz="2000" dirty="0"/>
              <a:t>Forms of Discrimination</a:t>
            </a:r>
          </a:p>
        </p:txBody>
      </p:sp>
      <p:graphicFrame>
        <p:nvGraphicFramePr>
          <p:cNvPr id="4" name="Table 3"/>
          <p:cNvGraphicFramePr>
            <a:graphicFrameLocks noGrp="1"/>
          </p:cNvGraphicFramePr>
          <p:nvPr>
            <p:extLst>
              <p:ext uri="{D42A27DB-BD31-4B8C-83A1-F6EECF244321}">
                <p14:modId xmlns:p14="http://schemas.microsoft.com/office/powerpoint/2010/main" val="2228492622"/>
              </p:ext>
            </p:extLst>
          </p:nvPr>
        </p:nvGraphicFramePr>
        <p:xfrm>
          <a:off x="485775" y="2011680"/>
          <a:ext cx="8305800" cy="4084320"/>
        </p:xfrm>
        <a:graphic>
          <a:graphicData uri="http://schemas.openxmlformats.org/drawingml/2006/table">
            <a:tbl>
              <a:tblPr firstRow="1" bandRow="1">
                <a:tableStyleId>{3B4B98B0-60AC-42C2-AFA5-B58CD77FA1E5}</a:tableStyleId>
              </a:tblPr>
              <a:tblGrid>
                <a:gridCol w="2209801">
                  <a:extLst>
                    <a:ext uri="{9D8B030D-6E8A-4147-A177-3AD203B41FA5}">
                      <a16:colId xmlns:a16="http://schemas.microsoft.com/office/drawing/2014/main" val="2396724231"/>
                    </a:ext>
                  </a:extLst>
                </a:gridCol>
                <a:gridCol w="2895600">
                  <a:extLst>
                    <a:ext uri="{9D8B030D-6E8A-4147-A177-3AD203B41FA5}">
                      <a16:colId xmlns:a16="http://schemas.microsoft.com/office/drawing/2014/main" val="285409851"/>
                    </a:ext>
                  </a:extLst>
                </a:gridCol>
                <a:gridCol w="3200399">
                  <a:extLst>
                    <a:ext uri="{9D8B030D-6E8A-4147-A177-3AD203B41FA5}">
                      <a16:colId xmlns:a16="http://schemas.microsoft.com/office/drawing/2014/main" val="558855010"/>
                    </a:ext>
                  </a:extLst>
                </a:gridCol>
              </a:tblGrid>
              <a:tr h="228600">
                <a:tc>
                  <a:txBody>
                    <a:bodyPr/>
                    <a:lstStyle/>
                    <a:p>
                      <a:pPr algn="ctr"/>
                      <a:r>
                        <a:rPr lang="en-US" sz="1400" b="1" kern="1200" baseline="0" dirty="0">
                          <a:solidFill>
                            <a:schemeClr val="tx1"/>
                          </a:solidFill>
                          <a:latin typeface="+mn-lt"/>
                          <a:ea typeface="+mn-ea"/>
                          <a:cs typeface="+mn-cs"/>
                        </a:rPr>
                        <a:t>Type of Discrimination</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kern="1200" baseline="0" dirty="0">
                          <a:solidFill>
                            <a:schemeClr val="tx1"/>
                          </a:solidFill>
                          <a:latin typeface="+mn-lt"/>
                          <a:ea typeface="+mn-ea"/>
                          <a:cs typeface="+mn-cs"/>
                        </a:rPr>
                        <a:t>Definition</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kern="1200" baseline="0" dirty="0">
                          <a:solidFill>
                            <a:schemeClr val="tx1"/>
                          </a:solidFill>
                          <a:latin typeface="+mn-lt"/>
                          <a:ea typeface="+mn-ea"/>
                          <a:cs typeface="+mn-cs"/>
                        </a:rPr>
                        <a:t>Examples from Organizations</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36231006"/>
                  </a:ext>
                </a:extLst>
              </a:tr>
              <a:tr h="370840">
                <a:tc>
                  <a:txBody>
                    <a:bodyPr/>
                    <a:lstStyle/>
                    <a:p>
                      <a:pPr algn="l"/>
                      <a:r>
                        <a:rPr lang="en-US" sz="1400" b="1" kern="1200" baseline="0" dirty="0">
                          <a:solidFill>
                            <a:schemeClr val="tx1"/>
                          </a:solidFill>
                          <a:latin typeface="+mn-lt"/>
                          <a:ea typeface="+mn-ea"/>
                          <a:cs typeface="+mn-cs"/>
                        </a:rPr>
                        <a:t>Discriminatory policies or practices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kern="1200" baseline="0" dirty="0">
                          <a:solidFill>
                            <a:schemeClr val="tx1"/>
                          </a:solidFill>
                          <a:latin typeface="+mn-lt"/>
                          <a:ea typeface="+mn-ea"/>
                          <a:cs typeface="+mn-cs"/>
                        </a:rPr>
                        <a:t>Actions taken by representatives of the organization that deny equal opportunity to perform or unequal rewards for performance.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kern="1200" baseline="0" dirty="0">
                          <a:solidFill>
                            <a:schemeClr val="tx1"/>
                          </a:solidFill>
                          <a:latin typeface="+mn-lt"/>
                          <a:ea typeface="+mn-ea"/>
                          <a:cs typeface="+mn-cs"/>
                        </a:rPr>
                        <a:t>Older workers may be targeted for layoffs because they are highly paid and have lucrative benefits.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58456947"/>
                  </a:ext>
                </a:extLst>
              </a:tr>
              <a:tr h="370840">
                <a:tc>
                  <a:txBody>
                    <a:bodyPr/>
                    <a:lstStyle/>
                    <a:p>
                      <a:pPr algn="l"/>
                      <a:r>
                        <a:rPr lang="en-US" sz="1400" b="1" i="0" u="none" strike="noStrike" kern="1200" baseline="0" dirty="0">
                          <a:solidFill>
                            <a:schemeClr val="tx1"/>
                          </a:solidFill>
                          <a:latin typeface="+mn-lt"/>
                          <a:ea typeface="+mn-ea"/>
                          <a:cs typeface="+mn-cs"/>
                        </a:rPr>
                        <a:t>Sexual harassment</a:t>
                      </a:r>
                      <a:endParaRPr lang="en-US"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Unwanted sexual advances and other verbal or physical conduct of a sexual nature that create a hostile or offensive work environment.</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Salespeople at one company went on company-paid visits to strip clubs, brought strippers into the office to celebrate promotions, and fostered pervasive sexual rumors.</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75383667"/>
                  </a:ext>
                </a:extLst>
              </a:tr>
              <a:tr h="370840">
                <a:tc>
                  <a:txBody>
                    <a:bodyPr/>
                    <a:lstStyle/>
                    <a:p>
                      <a:pPr algn="l"/>
                      <a:r>
                        <a:rPr lang="en-US" sz="1400" b="1" i="0" u="none" strike="noStrike" kern="1200" baseline="0" dirty="0">
                          <a:solidFill>
                            <a:schemeClr val="tx1"/>
                          </a:solidFill>
                          <a:latin typeface="+mn-lt"/>
                          <a:ea typeface="+mn-ea"/>
                          <a:cs typeface="+mn-cs"/>
                        </a:rPr>
                        <a:t>Intimidation</a:t>
                      </a:r>
                      <a:endParaRPr lang="en-US"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Overt threats or bullying directed at members of specific groups of employees.</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African-American employees at some companies have found nooses hanging over their work stations. </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83386281"/>
                  </a:ext>
                </a:extLst>
              </a:tr>
              <a:tr h="370840">
                <a:tc>
                  <a:txBody>
                    <a:bodyPr/>
                    <a:lstStyle/>
                    <a:p>
                      <a:pPr algn="l"/>
                      <a:r>
                        <a:rPr lang="en-US" sz="1400" b="1" i="0" u="none" strike="noStrike" kern="1200" baseline="0" dirty="0">
                          <a:solidFill>
                            <a:schemeClr val="tx1"/>
                          </a:solidFill>
                          <a:latin typeface="+mn-lt"/>
                          <a:ea typeface="+mn-ea"/>
                          <a:cs typeface="+mn-cs"/>
                        </a:rPr>
                        <a:t>Mockery and insults</a:t>
                      </a:r>
                      <a:endParaRPr lang="en-US"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Jokes or negative stereotypes; sometimes the result of jokes taken too far.</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Arab-Americans have been asked at work whether they were carrying bombs or were members of terrorist organizations.</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46044852"/>
                  </a:ext>
                </a:extLst>
              </a:tr>
            </a:tbl>
          </a:graphicData>
        </a:graphic>
      </p:graphicFrame>
    </p:spTree>
    <p:extLst>
      <p:ext uri="{BB962C8B-B14F-4D97-AF65-F5344CB8AC3E}">
        <p14:creationId xmlns:p14="http://schemas.microsoft.com/office/powerpoint/2010/main" val="353936751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Workplace Discrimination and Organizational Effectiveness </a:t>
            </a:r>
            <a:r>
              <a:rPr lang="en-US" sz="2000" b="0" dirty="0">
                <a:latin typeface="+mj-lt"/>
              </a:rPr>
              <a:t>(3 of 3)</a:t>
            </a:r>
          </a:p>
        </p:txBody>
      </p:sp>
      <p:sp>
        <p:nvSpPr>
          <p:cNvPr id="4" name="Content Placeholder 3"/>
          <p:cNvSpPr>
            <a:spLocks noGrp="1"/>
          </p:cNvSpPr>
          <p:nvPr>
            <p:ph idx="1"/>
          </p:nvPr>
        </p:nvSpPr>
        <p:spPr>
          <a:xfrm>
            <a:off x="457200" y="1524000"/>
            <a:ext cx="8229600" cy="381000"/>
          </a:xfrm>
        </p:spPr>
        <p:txBody>
          <a:bodyPr/>
          <a:lstStyle/>
          <a:p>
            <a:pPr marL="0" indent="0">
              <a:buNone/>
            </a:pPr>
            <a:r>
              <a:rPr lang="en-US" sz="2000" dirty="0"/>
              <a:t>[</a:t>
            </a:r>
            <a:r>
              <a:rPr lang="en-US" sz="2000" b="1" dirty="0"/>
              <a:t>Exhibit 2-1 </a:t>
            </a:r>
            <a:r>
              <a:rPr lang="en-US" sz="2000" dirty="0"/>
              <a:t>Continued]</a:t>
            </a:r>
          </a:p>
        </p:txBody>
      </p:sp>
      <p:graphicFrame>
        <p:nvGraphicFramePr>
          <p:cNvPr id="8" name="Table 7"/>
          <p:cNvGraphicFramePr>
            <a:graphicFrameLocks noGrp="1"/>
          </p:cNvGraphicFramePr>
          <p:nvPr>
            <p:extLst>
              <p:ext uri="{D42A27DB-BD31-4B8C-83A1-F6EECF244321}">
                <p14:modId xmlns:p14="http://schemas.microsoft.com/office/powerpoint/2010/main" val="4287112737"/>
              </p:ext>
            </p:extLst>
          </p:nvPr>
        </p:nvGraphicFramePr>
        <p:xfrm>
          <a:off x="498318" y="2164080"/>
          <a:ext cx="8188482" cy="2407920"/>
        </p:xfrm>
        <a:graphic>
          <a:graphicData uri="http://schemas.openxmlformats.org/drawingml/2006/table">
            <a:tbl>
              <a:tblPr firstRow="1" bandRow="1">
                <a:tableStyleId>{3B4B98B0-60AC-42C2-AFA5-B58CD77FA1E5}</a:tableStyleId>
              </a:tblPr>
              <a:tblGrid>
                <a:gridCol w="2168682">
                  <a:extLst>
                    <a:ext uri="{9D8B030D-6E8A-4147-A177-3AD203B41FA5}">
                      <a16:colId xmlns:a16="http://schemas.microsoft.com/office/drawing/2014/main" val="20000"/>
                    </a:ext>
                  </a:extLst>
                </a:gridCol>
                <a:gridCol w="2819400">
                  <a:extLst>
                    <a:ext uri="{9D8B030D-6E8A-4147-A177-3AD203B41FA5}">
                      <a16:colId xmlns:a16="http://schemas.microsoft.com/office/drawing/2014/main" val="20001"/>
                    </a:ext>
                  </a:extLst>
                </a:gridCol>
                <a:gridCol w="3200400">
                  <a:extLst>
                    <a:ext uri="{9D8B030D-6E8A-4147-A177-3AD203B41FA5}">
                      <a16:colId xmlns:a16="http://schemas.microsoft.com/office/drawing/2014/main" val="20002"/>
                    </a:ext>
                  </a:extLst>
                </a:gridCol>
              </a:tblGrid>
              <a:tr h="228600">
                <a:tc>
                  <a:txBody>
                    <a:bodyPr/>
                    <a:lstStyle/>
                    <a:p>
                      <a:pPr algn="ctr"/>
                      <a:r>
                        <a:rPr lang="en-US" sz="1400" b="1" kern="1200" baseline="0" dirty="0">
                          <a:solidFill>
                            <a:schemeClr val="tx1"/>
                          </a:solidFill>
                          <a:latin typeface="+mn-lt"/>
                          <a:ea typeface="+mn-ea"/>
                          <a:cs typeface="+mn-cs"/>
                        </a:rPr>
                        <a:t>Type of Discrimination</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kern="1200" baseline="0" dirty="0">
                          <a:solidFill>
                            <a:schemeClr val="tx1"/>
                          </a:solidFill>
                          <a:latin typeface="+mn-lt"/>
                          <a:ea typeface="+mn-ea"/>
                          <a:cs typeface="+mn-cs"/>
                        </a:rPr>
                        <a:t>Definition</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1" kern="1200" baseline="0" dirty="0">
                          <a:solidFill>
                            <a:schemeClr val="tx1"/>
                          </a:solidFill>
                          <a:latin typeface="+mn-lt"/>
                          <a:ea typeface="+mn-ea"/>
                          <a:cs typeface="+mn-cs"/>
                        </a:rPr>
                        <a:t>Examples from Organizations</a:t>
                      </a:r>
                      <a:endParaRPr lang="en-US" sz="1400" dirty="0"/>
                    </a:p>
                  </a:txBody>
                  <a:tcPr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70840">
                <a:tc>
                  <a:txBody>
                    <a:bodyPr/>
                    <a:lstStyle/>
                    <a:p>
                      <a:pPr algn="l"/>
                      <a:r>
                        <a:rPr lang="en-US" sz="1400" b="1" i="0" u="none" strike="noStrike" kern="1200" baseline="0" dirty="0">
                          <a:solidFill>
                            <a:schemeClr val="tx1"/>
                          </a:solidFill>
                          <a:latin typeface="+mn-lt"/>
                          <a:ea typeface="+mn-ea"/>
                          <a:cs typeface="+mn-cs"/>
                        </a:rPr>
                        <a:t>Exclusion</a:t>
                      </a:r>
                      <a:endParaRPr lang="en-US"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Exclusion of certain people from job opportunities, social events, discussions, or informal mentoring; can occur unintentionally.</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Many women in finance claim they are assigned to marginal job roles or are given light workloads that don’t lead to promotion.</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70840">
                <a:tc>
                  <a:txBody>
                    <a:bodyPr/>
                    <a:lstStyle/>
                    <a:p>
                      <a:pPr algn="l"/>
                      <a:r>
                        <a:rPr lang="en-US" sz="1400" b="1" i="0" u="none" strike="noStrike" kern="1200" baseline="0" dirty="0">
                          <a:solidFill>
                            <a:schemeClr val="tx1"/>
                          </a:solidFill>
                          <a:latin typeface="+mn-lt"/>
                          <a:ea typeface="+mn-ea"/>
                          <a:cs typeface="+mn-cs"/>
                        </a:rPr>
                        <a:t>Incivility</a:t>
                      </a:r>
                      <a:endParaRPr lang="en-US" sz="11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Disrespectful treatment, including behaving in an aggressive manner, interrupting the person, or ignoring his or her opinions.</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r>
                        <a:rPr lang="en-US" sz="1400" b="0" i="0" u="none" strike="noStrike" kern="1200" baseline="0" dirty="0">
                          <a:solidFill>
                            <a:schemeClr val="tx1"/>
                          </a:solidFill>
                          <a:latin typeface="+mn-lt"/>
                          <a:ea typeface="+mn-ea"/>
                          <a:cs typeface="+mn-cs"/>
                        </a:rPr>
                        <a:t>Female lawyers note that male attorneys frequently cut them off or do not adequately address their comments.</a:t>
                      </a:r>
                      <a:endParaRPr lang="en-US"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bl>
          </a:graphicData>
        </a:graphic>
      </p:graphicFrame>
      <p:sp>
        <p:nvSpPr>
          <p:cNvPr id="5" name="Content Placeholder 4"/>
          <p:cNvSpPr>
            <a:spLocks noGrp="1"/>
          </p:cNvSpPr>
          <p:nvPr>
            <p:ph idx="13"/>
          </p:nvPr>
        </p:nvSpPr>
        <p:spPr>
          <a:xfrm>
            <a:off x="457200" y="4800600"/>
            <a:ext cx="8305800" cy="1564688"/>
          </a:xfrm>
        </p:spPr>
        <p:txBody>
          <a:bodyPr/>
          <a:lstStyle/>
          <a:p>
            <a:pPr marL="0" indent="0">
              <a:buNone/>
            </a:pPr>
            <a:r>
              <a:rPr lang="en-US" sz="1200" i="1" dirty="0"/>
              <a:t>Sources: </a:t>
            </a:r>
            <a:r>
              <a:rPr lang="en-US" sz="1200" dirty="0"/>
              <a:t>Based on J. Levitz and P. </a:t>
            </a:r>
            <a:r>
              <a:rPr lang="en-US" sz="1200" dirty="0" err="1"/>
              <a:t>Shishkin</a:t>
            </a:r>
            <a:r>
              <a:rPr lang="en-US" sz="1200" dirty="0"/>
              <a:t>, “More Workers Cite Age Bias after Layoffs,” </a:t>
            </a:r>
            <a:r>
              <a:rPr lang="en-US" sz="1200" i="1" dirty="0"/>
              <a:t>The Wall Street Journal, </a:t>
            </a:r>
            <a:r>
              <a:rPr lang="en-US" sz="1200" dirty="0"/>
              <a:t>March 11, 2009, D1–D2; W. M. </a:t>
            </a:r>
            <a:r>
              <a:rPr lang="en-US" sz="1200" dirty="0" err="1"/>
              <a:t>Bulkeley</a:t>
            </a:r>
            <a:r>
              <a:rPr lang="en-US" sz="1200" dirty="0"/>
              <a:t>, “A Data-Storage Titan Confronts Bias Claims,” </a:t>
            </a:r>
            <a:r>
              <a:rPr lang="en-US" sz="1200" i="1" dirty="0"/>
              <a:t>The Wall Street Journal, </a:t>
            </a:r>
            <a:r>
              <a:rPr lang="en-US" sz="1200" dirty="0"/>
              <a:t>September 12, 2007, A1, A16; D. Walker, “Incident with Noose Stirs Old Memories,” </a:t>
            </a:r>
            <a:r>
              <a:rPr lang="en-US" sz="1200" i="1" dirty="0"/>
              <a:t>McClatchy-Tribune Business News, </a:t>
            </a:r>
            <a:r>
              <a:rPr lang="en-US" sz="1200" dirty="0"/>
              <a:t>June 29, 2008; D. Solis, “Racial Horror Stories Keep EEOC Busy,” </a:t>
            </a:r>
            <a:r>
              <a:rPr lang="en-US" sz="1200" i="1" dirty="0"/>
              <a:t>Knight-Ridder Tribune Business News, </a:t>
            </a:r>
            <a:r>
              <a:rPr lang="en-US" sz="1200" dirty="0"/>
              <a:t>July 30, 2005, 1; H. </a:t>
            </a:r>
            <a:r>
              <a:rPr lang="en-US" sz="1200" dirty="0" err="1"/>
              <a:t>Ibish</a:t>
            </a:r>
            <a:r>
              <a:rPr lang="en-US" sz="1200" dirty="0"/>
              <a:t> and A. Stewart, </a:t>
            </a:r>
            <a:r>
              <a:rPr lang="en-US" sz="1200" i="1" dirty="0"/>
              <a:t>Report on Hate Crimes and Discrimination against Arab Americans: The Post-September 11 Backlash, September 11, 2001–October 11, 2001 </a:t>
            </a:r>
            <a:r>
              <a:rPr lang="en-US" sz="1200" dirty="0"/>
              <a:t>(Washington, DC: American-Arab Anti-Discrimination Committee, 2003); A. </a:t>
            </a:r>
            <a:r>
              <a:rPr lang="en-US" sz="1200" dirty="0" err="1"/>
              <a:t>Raghavan</a:t>
            </a:r>
            <a:r>
              <a:rPr lang="en-US" sz="1200" dirty="0"/>
              <a:t>, “Wall Street’s Disappearing Women,” </a:t>
            </a:r>
            <a:r>
              <a:rPr lang="en-US" sz="1200" i="1" dirty="0"/>
              <a:t>Forbes, </a:t>
            </a:r>
            <a:r>
              <a:rPr lang="en-US" sz="1200" dirty="0"/>
              <a:t>March 16, 2009, 72–78; and L. M. Cortina, “Unseen Injustice: Incivility as Modern Discrimination in Organizations,” </a:t>
            </a:r>
            <a:r>
              <a:rPr lang="en-US" sz="1200" i="1" dirty="0"/>
              <a:t>Academy of Management Review </a:t>
            </a:r>
            <a:r>
              <a:rPr lang="en-US" sz="1200" dirty="0"/>
              <a:t>33, no. 1 (2008): 55–75.</a:t>
            </a:r>
          </a:p>
        </p:txBody>
      </p:sp>
    </p:spTree>
    <p:extLst>
      <p:ext uri="{BB962C8B-B14F-4D97-AF65-F5344CB8AC3E}">
        <p14:creationId xmlns:p14="http://schemas.microsoft.com/office/powerpoint/2010/main" val="38612461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 </a:t>
            </a:r>
            <a:r>
              <a:rPr lang="en-US" sz="2000" b="0" dirty="0">
                <a:latin typeface="+mj-lt"/>
              </a:rPr>
              <a:t>(1 of 6)</a:t>
            </a:r>
          </a:p>
        </p:txBody>
      </p:sp>
      <p:sp>
        <p:nvSpPr>
          <p:cNvPr id="3" name="Content Placeholder 2"/>
          <p:cNvSpPr>
            <a:spLocks noGrp="1"/>
          </p:cNvSpPr>
          <p:nvPr>
            <p:ph idx="1"/>
          </p:nvPr>
        </p:nvSpPr>
        <p:spPr>
          <a:xfrm>
            <a:off x="457200" y="1600200"/>
            <a:ext cx="8229600" cy="4572000"/>
          </a:xfrm>
        </p:spPr>
        <p:txBody>
          <a:bodyPr/>
          <a:lstStyle/>
          <a:p>
            <a:pPr marL="256032" indent="-256032">
              <a:buSzPct val="100000"/>
              <a:defRPr/>
            </a:pPr>
            <a:r>
              <a:rPr lang="en-US" sz="2400" b="1" dirty="0"/>
              <a:t>Biological characteristics </a:t>
            </a:r>
            <a:r>
              <a:rPr lang="en-US" sz="2400" dirty="0"/>
              <a:t>are personal characteristics that are objective and easily obtained from personnel records.</a:t>
            </a:r>
          </a:p>
          <a:p>
            <a:pPr marL="740664" lvl="1" indent="-283464">
              <a:defRPr/>
            </a:pPr>
            <a:r>
              <a:rPr lang="en-US" sz="2400" dirty="0"/>
              <a:t>Variations in these can be the basis for discrimination</a:t>
            </a:r>
          </a:p>
        </p:txBody>
      </p:sp>
    </p:spTree>
    <p:extLst>
      <p:ext uri="{BB962C8B-B14F-4D97-AF65-F5344CB8AC3E}">
        <p14:creationId xmlns:p14="http://schemas.microsoft.com/office/powerpoint/2010/main" val="8564689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a:t>
            </a:r>
            <a:r>
              <a:rPr lang="en-US" sz="3600" b="0" dirty="0">
                <a:latin typeface="+mj-lt"/>
              </a:rPr>
              <a:t> </a:t>
            </a:r>
            <a:r>
              <a:rPr lang="en-US" sz="2000" b="0" dirty="0">
                <a:latin typeface="+mj-lt"/>
              </a:rPr>
              <a:t>(2 of 6)</a:t>
            </a:r>
          </a:p>
        </p:txBody>
      </p:sp>
      <p:sp>
        <p:nvSpPr>
          <p:cNvPr id="4" name="Content Placeholder 3"/>
          <p:cNvSpPr>
            <a:spLocks noGrp="1"/>
          </p:cNvSpPr>
          <p:nvPr>
            <p:ph idx="1"/>
          </p:nvPr>
        </p:nvSpPr>
        <p:spPr>
          <a:xfrm>
            <a:off x="457200" y="1600200"/>
            <a:ext cx="8229600" cy="3124199"/>
          </a:xfrm>
        </p:spPr>
        <p:txBody>
          <a:bodyPr/>
          <a:lstStyle/>
          <a:p>
            <a:pPr marL="256032" indent="-256032">
              <a:buSzPct val="100000"/>
              <a:defRPr/>
            </a:pPr>
            <a:r>
              <a:rPr lang="en-US" sz="2400" b="1" dirty="0"/>
              <a:t>Age</a:t>
            </a:r>
          </a:p>
          <a:p>
            <a:pPr marL="740664" lvl="1" indent="-283464">
              <a:defRPr/>
            </a:pPr>
            <a:r>
              <a:rPr lang="en-US" sz="2400" dirty="0"/>
              <a:t>The U.S. workforce is aging.</a:t>
            </a:r>
          </a:p>
          <a:p>
            <a:pPr marL="740664" lvl="1" indent="-283464">
              <a:defRPr/>
            </a:pPr>
            <a:r>
              <a:rPr lang="en-US" sz="2400" dirty="0"/>
              <a:t>Does job performance decline with increasing age?</a:t>
            </a:r>
          </a:p>
          <a:p>
            <a:pPr marL="740664" lvl="1" indent="-283464">
              <a:defRPr/>
            </a:pPr>
            <a:r>
              <a:rPr lang="en-US" sz="2400" dirty="0"/>
              <a:t>Studies show that turnover and absenteeism rates are lower among older workers, and age is not associated with lower productivity.</a:t>
            </a:r>
          </a:p>
        </p:txBody>
      </p:sp>
    </p:spTree>
    <p:extLst>
      <p:ext uri="{BB962C8B-B14F-4D97-AF65-F5344CB8AC3E}">
        <p14:creationId xmlns:p14="http://schemas.microsoft.com/office/powerpoint/2010/main" val="6758567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 </a:t>
            </a:r>
            <a:r>
              <a:rPr lang="en-US" sz="2000" b="0" dirty="0">
                <a:latin typeface="+mj-lt"/>
              </a:rPr>
              <a:t>(3 of 6)</a:t>
            </a:r>
          </a:p>
        </p:txBody>
      </p:sp>
      <p:sp>
        <p:nvSpPr>
          <p:cNvPr id="3" name="Content Placeholder 2"/>
          <p:cNvSpPr>
            <a:spLocks noGrp="1"/>
          </p:cNvSpPr>
          <p:nvPr>
            <p:ph idx="1"/>
          </p:nvPr>
        </p:nvSpPr>
        <p:spPr>
          <a:xfrm>
            <a:off x="457200" y="1600201"/>
            <a:ext cx="8229600" cy="2971800"/>
          </a:xfrm>
        </p:spPr>
        <p:txBody>
          <a:bodyPr/>
          <a:lstStyle/>
          <a:p>
            <a:pPr marL="256032" indent="-256032">
              <a:buSzPct val="100000"/>
              <a:defRPr/>
            </a:pPr>
            <a:r>
              <a:rPr lang="en-US" sz="2400" b="1" dirty="0"/>
              <a:t>Sex</a:t>
            </a:r>
          </a:p>
          <a:p>
            <a:pPr marL="740664" lvl="1" indent="-283464">
              <a:defRPr/>
            </a:pPr>
            <a:r>
              <a:rPr lang="en-US" sz="2400" dirty="0"/>
              <a:t>There are no consistent male-female differences in problem-solving ability, analytical skills, competitive drive, motivation, sociability, or learning drive.</a:t>
            </a:r>
          </a:p>
          <a:p>
            <a:pPr marL="740664" lvl="1" indent="-283464">
              <a:defRPr/>
            </a:pPr>
            <a:r>
              <a:rPr lang="en-US" sz="2400" dirty="0"/>
              <a:t>But women earn less than men for the same positions and have fewer professional opportunities.</a:t>
            </a:r>
          </a:p>
        </p:txBody>
      </p:sp>
    </p:spTree>
    <p:extLst>
      <p:ext uri="{BB962C8B-B14F-4D97-AF65-F5344CB8AC3E}">
        <p14:creationId xmlns:p14="http://schemas.microsoft.com/office/powerpoint/2010/main" val="48816305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 </a:t>
            </a:r>
            <a:r>
              <a:rPr lang="en-US" sz="2000" b="0" dirty="0">
                <a:latin typeface="+mj-lt"/>
              </a:rPr>
              <a:t>(4 of 6)</a:t>
            </a:r>
          </a:p>
        </p:txBody>
      </p:sp>
      <p:sp>
        <p:nvSpPr>
          <p:cNvPr id="3" name="Content Placeholder 2"/>
          <p:cNvSpPr>
            <a:spLocks noGrp="1"/>
          </p:cNvSpPr>
          <p:nvPr>
            <p:ph idx="1"/>
          </p:nvPr>
        </p:nvSpPr>
        <p:spPr>
          <a:xfrm>
            <a:off x="457200" y="1600200"/>
            <a:ext cx="8229600" cy="4648199"/>
          </a:xfrm>
        </p:spPr>
        <p:txBody>
          <a:bodyPr/>
          <a:lstStyle/>
          <a:p>
            <a:pPr marL="256032" indent="-256032">
              <a:buSzPct val="100000"/>
              <a:defRPr/>
            </a:pPr>
            <a:r>
              <a:rPr lang="en-US" sz="2400" b="1" dirty="0">
                <a:cs typeface="Arial" charset="0"/>
              </a:rPr>
              <a:t>Race and Ethnicity</a:t>
            </a:r>
          </a:p>
          <a:p>
            <a:pPr marL="740664" lvl="1" indent="-283464">
              <a:defRPr/>
            </a:pPr>
            <a:r>
              <a:rPr lang="en-US" sz="2400" dirty="0">
                <a:cs typeface="Arial" charset="0"/>
              </a:rPr>
              <a:t>Laws against race and ethnic discrimination are in effect in many countries.</a:t>
            </a:r>
          </a:p>
          <a:p>
            <a:pPr marL="740664" lvl="1" indent="-283464">
              <a:defRPr/>
            </a:pPr>
            <a:r>
              <a:rPr lang="en-US" sz="2400" dirty="0">
                <a:cs typeface="Arial" charset="0"/>
              </a:rPr>
              <a:t>But:</a:t>
            </a:r>
          </a:p>
          <a:p>
            <a:pPr marL="1140714" lvl="2" indent="-283464">
              <a:defRPr/>
            </a:pPr>
            <a:r>
              <a:rPr lang="en-US" sz="2400" dirty="0">
                <a:cs typeface="Arial" charset="0"/>
              </a:rPr>
              <a:t>Employees tend to favor colleagues of their own race in performance evaluations, promotion decisions, and pay raises.</a:t>
            </a:r>
          </a:p>
          <a:p>
            <a:pPr marL="1140714" lvl="2" indent="-283464">
              <a:defRPr/>
            </a:pPr>
            <a:r>
              <a:rPr lang="en-US" sz="2400" dirty="0">
                <a:cs typeface="Arial" charset="0"/>
              </a:rPr>
              <a:t>African Americans generally fare worse than Whites in employment decisions.</a:t>
            </a:r>
            <a:endParaRPr lang="en-US" sz="2400" dirty="0"/>
          </a:p>
        </p:txBody>
      </p:sp>
    </p:spTree>
    <p:extLst>
      <p:ext uri="{BB962C8B-B14F-4D97-AF65-F5344CB8AC3E}">
        <p14:creationId xmlns:p14="http://schemas.microsoft.com/office/powerpoint/2010/main" val="34926442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 </a:t>
            </a:r>
            <a:r>
              <a:rPr lang="en-US" sz="2000" b="0" dirty="0">
                <a:latin typeface="+mj-lt"/>
              </a:rPr>
              <a:t>(5 of 6)</a:t>
            </a:r>
          </a:p>
        </p:txBody>
      </p:sp>
      <p:sp>
        <p:nvSpPr>
          <p:cNvPr id="3" name="Content Placeholder 2"/>
          <p:cNvSpPr>
            <a:spLocks noGrp="1"/>
          </p:cNvSpPr>
          <p:nvPr>
            <p:ph idx="1"/>
          </p:nvPr>
        </p:nvSpPr>
        <p:spPr>
          <a:xfrm>
            <a:off x="457200" y="1600201"/>
            <a:ext cx="8229600" cy="3352800"/>
          </a:xfrm>
        </p:spPr>
        <p:txBody>
          <a:bodyPr/>
          <a:lstStyle/>
          <a:p>
            <a:pPr marL="256032" indent="-256032">
              <a:buSzPct val="100000"/>
            </a:pPr>
            <a:r>
              <a:rPr lang="en-US" sz="2400" b="1" dirty="0">
                <a:cs typeface="Arial" charset="0"/>
              </a:rPr>
              <a:t>Disabilities</a:t>
            </a:r>
          </a:p>
          <a:p>
            <a:pPr marL="740664" lvl="1" indent="-283464"/>
            <a:r>
              <a:rPr lang="en-US" sz="2400" dirty="0">
                <a:cs typeface="Arial" charset="0"/>
              </a:rPr>
              <a:t>The U.S. Equal Employment Opportunity Commission classifies a person as disabled who has any physical or mental impairment that substantially limits one or more major life activities.</a:t>
            </a:r>
          </a:p>
          <a:p>
            <a:pPr marL="740664" lvl="1" indent="-283464"/>
            <a:r>
              <a:rPr lang="en-US" sz="2400" dirty="0">
                <a:cs typeface="Arial" charset="0"/>
              </a:rPr>
              <a:t>Workers with disabilities receive higher performance evaluations, but may have lower performance expectations.</a:t>
            </a:r>
            <a:endParaRPr lang="en-US" sz="2400" dirty="0"/>
          </a:p>
        </p:txBody>
      </p:sp>
    </p:spTree>
    <p:extLst>
      <p:ext uri="{BB962C8B-B14F-4D97-AF65-F5344CB8AC3E}">
        <p14:creationId xmlns:p14="http://schemas.microsoft.com/office/powerpoint/2010/main" val="19219928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Biographical Characteristics and Organizational Behavior </a:t>
            </a:r>
            <a:r>
              <a:rPr lang="en-US" sz="2000" b="0" dirty="0">
                <a:latin typeface="+mj-lt"/>
              </a:rPr>
              <a:t>(6 of 6)</a:t>
            </a:r>
          </a:p>
        </p:txBody>
      </p:sp>
      <p:sp>
        <p:nvSpPr>
          <p:cNvPr id="3" name="Content Placeholder 2"/>
          <p:cNvSpPr>
            <a:spLocks noGrp="1"/>
          </p:cNvSpPr>
          <p:nvPr>
            <p:ph idx="1"/>
          </p:nvPr>
        </p:nvSpPr>
        <p:spPr>
          <a:xfrm>
            <a:off x="457200" y="1600201"/>
            <a:ext cx="8001000" cy="2590800"/>
          </a:xfrm>
        </p:spPr>
        <p:txBody>
          <a:bodyPr/>
          <a:lstStyle/>
          <a:p>
            <a:pPr marL="256032" indent="-256032">
              <a:buSzPct val="100000"/>
            </a:pPr>
            <a:r>
              <a:rPr lang="en-US" sz="2400" b="1" dirty="0">
                <a:cs typeface="Arial" charset="0"/>
              </a:rPr>
              <a:t>Hidden Disabilities</a:t>
            </a:r>
          </a:p>
          <a:p>
            <a:pPr marL="740664" lvl="2" indent="-283464">
              <a:buFont typeface="Arial" pitchFamily="34" charset="0"/>
              <a:buChar char="–"/>
            </a:pPr>
            <a:r>
              <a:rPr lang="en-US" sz="2400" dirty="0"/>
              <a:t>Sensory disabilities, chronic illness or pain, cognitive or learning impairments, sleep disorders, and psychological challenges.</a:t>
            </a:r>
          </a:p>
          <a:p>
            <a:pPr marL="740664" lvl="2" indent="-283464">
              <a:buFont typeface="Arial" pitchFamily="34" charset="0"/>
              <a:buChar char="–"/>
            </a:pPr>
            <a:r>
              <a:rPr lang="en-US" sz="2400" dirty="0"/>
              <a:t>U.S. organizations must accommodate employees with a very broad range of impairments.</a:t>
            </a:r>
          </a:p>
        </p:txBody>
      </p:sp>
    </p:spTree>
    <p:extLst>
      <p:ext uri="{BB962C8B-B14F-4D97-AF65-F5344CB8AC3E}">
        <p14:creationId xmlns:p14="http://schemas.microsoft.com/office/powerpoint/2010/main" val="7631310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Other Characteristics and Organizational Behavior </a:t>
            </a:r>
            <a:r>
              <a:rPr lang="en-US" sz="2000" b="0" dirty="0">
                <a:latin typeface="+mj-lt"/>
              </a:rPr>
              <a:t>(1 of 2)</a:t>
            </a:r>
          </a:p>
        </p:txBody>
      </p:sp>
      <p:sp>
        <p:nvSpPr>
          <p:cNvPr id="3" name="Content Placeholder 2"/>
          <p:cNvSpPr>
            <a:spLocks noGrp="1"/>
          </p:cNvSpPr>
          <p:nvPr>
            <p:ph idx="1"/>
          </p:nvPr>
        </p:nvSpPr>
        <p:spPr>
          <a:xfrm>
            <a:off x="457200" y="1600200"/>
            <a:ext cx="8001000" cy="3276599"/>
          </a:xfrm>
        </p:spPr>
        <p:txBody>
          <a:bodyPr/>
          <a:lstStyle/>
          <a:p>
            <a:pPr marL="256032" lvl="1" indent="-256032">
              <a:spcBef>
                <a:spcPts val="1500"/>
              </a:spcBef>
              <a:buFont typeface="Arial" panose="020B0604020202020204" pitchFamily="34" charset="0"/>
              <a:buChar char="•"/>
              <a:defRPr/>
            </a:pPr>
            <a:r>
              <a:rPr lang="en-US" sz="2400" b="1" dirty="0"/>
              <a:t>Tenure</a:t>
            </a:r>
            <a:endParaRPr lang="en-US" sz="2400" b="1" dirty="0">
              <a:solidFill>
                <a:srgbClr val="FF9900"/>
              </a:solidFill>
            </a:endParaRPr>
          </a:p>
          <a:p>
            <a:pPr marL="740664" lvl="2" indent="-283464">
              <a:buFont typeface="Arial" panose="020B0604020202020204" pitchFamily="34" charset="0"/>
              <a:buChar char="–"/>
              <a:defRPr/>
            </a:pPr>
            <a:r>
              <a:rPr lang="en-US" sz="2400" dirty="0"/>
              <a:t>Tenure is a good predictor of employee productivity.</a:t>
            </a:r>
          </a:p>
          <a:p>
            <a:pPr marL="740664" lvl="2" indent="-283464">
              <a:buFont typeface="Arial" panose="020B0604020202020204" pitchFamily="34" charset="0"/>
              <a:buChar char="–"/>
              <a:defRPr/>
            </a:pPr>
            <a:r>
              <a:rPr lang="en-US" sz="2400" dirty="0"/>
              <a:t>Tenure and job performance are positively related.</a:t>
            </a:r>
          </a:p>
          <a:p>
            <a:pPr marL="256032" lvl="1" indent="-256032">
              <a:spcBef>
                <a:spcPts val="1500"/>
              </a:spcBef>
              <a:buFont typeface="Arial" panose="020B0604020202020204" pitchFamily="34" charset="0"/>
              <a:buChar char="•"/>
              <a:defRPr/>
            </a:pPr>
            <a:r>
              <a:rPr lang="en-US" sz="2400" b="1" dirty="0"/>
              <a:t>Religion</a:t>
            </a:r>
          </a:p>
          <a:p>
            <a:pPr marL="740664" lvl="2" indent="-283464">
              <a:buFont typeface="Arial" panose="020B0604020202020204" pitchFamily="34" charset="0"/>
              <a:buChar char="–"/>
              <a:defRPr/>
            </a:pPr>
            <a:r>
              <a:rPr lang="en-US" sz="2400" dirty="0"/>
              <a:t>U.S. law prohibits discrimination based on religion, but it is still an issue, especially for Muslims.</a:t>
            </a:r>
          </a:p>
        </p:txBody>
      </p:sp>
    </p:spTree>
    <p:extLst>
      <p:ext uri="{BB962C8B-B14F-4D97-AF65-F5344CB8AC3E}">
        <p14:creationId xmlns:p14="http://schemas.microsoft.com/office/powerpoint/2010/main" val="26424033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Other Characteristics and Organizational Behavior </a:t>
            </a:r>
            <a:r>
              <a:rPr lang="en-US" sz="2000" b="0" dirty="0">
                <a:latin typeface="+mj-lt"/>
              </a:rPr>
              <a:t>(2 of 2)</a:t>
            </a:r>
          </a:p>
        </p:txBody>
      </p:sp>
      <p:sp>
        <p:nvSpPr>
          <p:cNvPr id="3" name="Content Placeholder 2"/>
          <p:cNvSpPr>
            <a:spLocks noGrp="1"/>
          </p:cNvSpPr>
          <p:nvPr>
            <p:ph idx="1"/>
          </p:nvPr>
        </p:nvSpPr>
        <p:spPr>
          <a:xfrm>
            <a:off x="457200" y="1600201"/>
            <a:ext cx="8229600" cy="4419600"/>
          </a:xfrm>
        </p:spPr>
        <p:txBody>
          <a:bodyPr/>
          <a:lstStyle/>
          <a:p>
            <a:pPr marL="256032" lvl="1" indent="-256032">
              <a:buFont typeface="Arial" panose="020B0604020202020204" pitchFamily="34" charset="0"/>
              <a:buChar char="•"/>
              <a:defRPr/>
            </a:pPr>
            <a:r>
              <a:rPr lang="en-US" sz="2400" b="1" dirty="0"/>
              <a:t>Sexual Orientation and Gender Identity</a:t>
            </a:r>
          </a:p>
          <a:p>
            <a:pPr marL="740664" lvl="2" indent="-283464">
              <a:buFont typeface="Arial" panose="020B0604020202020204" pitchFamily="34" charset="0"/>
              <a:buChar char="–"/>
              <a:defRPr/>
            </a:pPr>
            <a:r>
              <a:rPr lang="en-US" sz="2400" dirty="0"/>
              <a:t>Federal law does not protect employees against discrimination based on sexual orientation, though many states and municipalities do.</a:t>
            </a:r>
          </a:p>
          <a:p>
            <a:pPr marL="740664" lvl="2" indent="-283464">
              <a:buFont typeface="Arial" panose="020B0604020202020204" pitchFamily="34" charset="0"/>
              <a:buChar char="–"/>
              <a:defRPr/>
            </a:pPr>
            <a:r>
              <a:rPr lang="en-US" sz="2400" dirty="0"/>
              <a:t>Many Fortune 500 companies have policies covering sexual orientation and about half now have policies on gender identity.</a:t>
            </a:r>
          </a:p>
          <a:p>
            <a:pPr marL="256032" lvl="1" indent="-256032">
              <a:spcBef>
                <a:spcPts val="1500"/>
              </a:spcBef>
              <a:buFont typeface="Arial" panose="020B0604020202020204" pitchFamily="34" charset="0"/>
              <a:buChar char="•"/>
              <a:defRPr/>
            </a:pPr>
            <a:r>
              <a:rPr lang="en-US" sz="2400" b="1" dirty="0"/>
              <a:t>Cultural Identity</a:t>
            </a:r>
          </a:p>
          <a:p>
            <a:pPr marL="740664" lvl="2" indent="-283464">
              <a:buFont typeface="Arial" panose="020B0604020202020204" pitchFamily="34" charset="0"/>
              <a:buChar char="–"/>
              <a:defRPr/>
            </a:pPr>
            <a:r>
              <a:rPr lang="en-US" sz="2400" dirty="0"/>
              <a:t>Need to accommodate and respect individual cultural identities.</a:t>
            </a:r>
          </a:p>
        </p:txBody>
      </p:sp>
    </p:spTree>
    <p:extLst>
      <p:ext uri="{BB962C8B-B14F-4D97-AF65-F5344CB8AC3E}">
        <p14:creationId xmlns:p14="http://schemas.microsoft.com/office/powerpoint/2010/main" val="350466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Intellectual and Physical Abilities and OB </a:t>
            </a:r>
            <a:r>
              <a:rPr lang="en-US" sz="2000" b="0" dirty="0">
                <a:latin typeface="+mj-lt"/>
              </a:rPr>
              <a:t>(1 of 5)</a:t>
            </a:r>
          </a:p>
        </p:txBody>
      </p:sp>
      <p:sp>
        <p:nvSpPr>
          <p:cNvPr id="3" name="Content Placeholder 2"/>
          <p:cNvSpPr>
            <a:spLocks noGrp="1"/>
          </p:cNvSpPr>
          <p:nvPr>
            <p:ph idx="1"/>
          </p:nvPr>
        </p:nvSpPr>
        <p:spPr/>
        <p:txBody>
          <a:bodyPr/>
          <a:lstStyle/>
          <a:p>
            <a:pPr marL="256032" indent="-256032">
              <a:buSzPct val="100000"/>
              <a:defRPr/>
            </a:pPr>
            <a:r>
              <a:rPr lang="en-US" sz="2400" b="1" dirty="0"/>
              <a:t>Ability </a:t>
            </a:r>
            <a:r>
              <a:rPr lang="en-US" sz="2400" dirty="0"/>
              <a:t>is an individual’s current capacity to perform various tasks in a job.</a:t>
            </a:r>
          </a:p>
          <a:p>
            <a:pPr marL="256032" indent="-256032">
              <a:buSzPct val="100000"/>
              <a:defRPr/>
            </a:pPr>
            <a:r>
              <a:rPr lang="en-US" sz="2400" dirty="0"/>
              <a:t>Two types</a:t>
            </a:r>
          </a:p>
          <a:p>
            <a:pPr marL="740664" lvl="1">
              <a:defRPr/>
            </a:pPr>
            <a:r>
              <a:rPr lang="en-US" sz="2400" dirty="0"/>
              <a:t>Intellectual abilities</a:t>
            </a:r>
          </a:p>
          <a:p>
            <a:pPr marL="740664" lvl="1">
              <a:defRPr/>
            </a:pPr>
            <a:r>
              <a:rPr lang="en-US" sz="2400" dirty="0"/>
              <a:t>Physical abilities</a:t>
            </a:r>
          </a:p>
        </p:txBody>
      </p:sp>
    </p:spTree>
    <p:extLst>
      <p:ext uri="{BB962C8B-B14F-4D97-AF65-F5344CB8AC3E}">
        <p14:creationId xmlns:p14="http://schemas.microsoft.com/office/powerpoint/2010/main" val="414184338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Intellectual and Physical Abilities and OB </a:t>
            </a:r>
            <a:r>
              <a:rPr lang="en-US" sz="2000" b="0" dirty="0">
                <a:latin typeface="+mj-lt"/>
              </a:rPr>
              <a:t>(2 of 5)</a:t>
            </a:r>
          </a:p>
        </p:txBody>
      </p:sp>
      <p:sp>
        <p:nvSpPr>
          <p:cNvPr id="3" name="Content Placeholder 2"/>
          <p:cNvSpPr>
            <a:spLocks noGrp="1"/>
          </p:cNvSpPr>
          <p:nvPr>
            <p:ph idx="1"/>
          </p:nvPr>
        </p:nvSpPr>
        <p:spPr/>
        <p:txBody>
          <a:bodyPr/>
          <a:lstStyle/>
          <a:p>
            <a:pPr marL="256032" indent="-256032">
              <a:buSzPct val="100000"/>
              <a:defRPr/>
            </a:pPr>
            <a:r>
              <a:rPr lang="en-US" sz="2400" b="1" dirty="0"/>
              <a:t>Intellectual abilities </a:t>
            </a:r>
            <a:r>
              <a:rPr lang="en-US" sz="2400" dirty="0"/>
              <a:t>are abilities needed to perform mental activities – thinking, reasoning, and problem solving.</a:t>
            </a:r>
          </a:p>
          <a:p>
            <a:pPr marL="740664" lvl="1">
              <a:defRPr/>
            </a:pPr>
            <a:r>
              <a:rPr lang="en-US" sz="2400" dirty="0"/>
              <a:t>Most societies place a high value on intelligence.</a:t>
            </a:r>
          </a:p>
          <a:p>
            <a:pPr marL="740664" lvl="1">
              <a:defRPr/>
            </a:pPr>
            <a:r>
              <a:rPr lang="en-US" sz="2400" b="1" dirty="0"/>
              <a:t>General mental ability </a:t>
            </a:r>
            <a:r>
              <a:rPr lang="en-US" sz="2400" dirty="0"/>
              <a:t>is an overall factor of intelligence as suggested by the positive correlations among specific intellectual ability dimensions.</a:t>
            </a:r>
          </a:p>
        </p:txBody>
      </p:sp>
    </p:spTree>
    <p:extLst>
      <p:ext uri="{BB962C8B-B14F-4D97-AF65-F5344CB8AC3E}">
        <p14:creationId xmlns:p14="http://schemas.microsoft.com/office/powerpoint/2010/main" val="22735852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Intellectual and Physical Abilities and OB </a:t>
            </a:r>
            <a:r>
              <a:rPr lang="en-US" sz="2000" b="0" dirty="0">
                <a:latin typeface="+mj-lt"/>
              </a:rPr>
              <a:t>(3 of 5)</a:t>
            </a:r>
          </a:p>
        </p:txBody>
      </p:sp>
      <p:sp>
        <p:nvSpPr>
          <p:cNvPr id="3" name="Content Placeholder 2"/>
          <p:cNvSpPr>
            <a:spLocks noGrp="1"/>
          </p:cNvSpPr>
          <p:nvPr>
            <p:ph idx="1"/>
          </p:nvPr>
        </p:nvSpPr>
        <p:spPr>
          <a:xfrm>
            <a:off x="457200" y="1600201"/>
            <a:ext cx="8229600" cy="304800"/>
          </a:xfrm>
        </p:spPr>
        <p:txBody>
          <a:bodyPr/>
          <a:lstStyle/>
          <a:p>
            <a:pPr marL="0" indent="0" fontAlgn="t">
              <a:buNone/>
            </a:pPr>
            <a:r>
              <a:rPr lang="en-US" sz="2000" b="1" dirty="0"/>
              <a:t>Exhibit 2-2 </a:t>
            </a:r>
            <a:r>
              <a:rPr lang="en-US" sz="2000" dirty="0"/>
              <a:t>Dimensions of Intellectual Ability</a:t>
            </a:r>
            <a:endParaRPr lang="en-US" sz="2200" dirty="0"/>
          </a:p>
        </p:txBody>
      </p:sp>
      <p:graphicFrame>
        <p:nvGraphicFramePr>
          <p:cNvPr id="4" name="Table 3"/>
          <p:cNvGraphicFramePr>
            <a:graphicFrameLocks noGrp="1"/>
          </p:cNvGraphicFramePr>
          <p:nvPr>
            <p:extLst>
              <p:ext uri="{D42A27DB-BD31-4B8C-83A1-F6EECF244321}">
                <p14:modId xmlns:p14="http://schemas.microsoft.com/office/powerpoint/2010/main" val="2181484649"/>
              </p:ext>
            </p:extLst>
          </p:nvPr>
        </p:nvGraphicFramePr>
        <p:xfrm>
          <a:off x="493839" y="2150572"/>
          <a:ext cx="8116761" cy="3488228"/>
        </p:xfrm>
        <a:graphic>
          <a:graphicData uri="http://schemas.openxmlformats.org/drawingml/2006/table">
            <a:tbl>
              <a:tblPr firstRow="1" bandRow="1">
                <a:tableStyleId>{2D5ABB26-0587-4C30-8999-92F81FD0307C}</a:tableStyleId>
              </a:tblPr>
              <a:tblGrid>
                <a:gridCol w="1735011">
                  <a:extLst>
                    <a:ext uri="{9D8B030D-6E8A-4147-A177-3AD203B41FA5}">
                      <a16:colId xmlns:a16="http://schemas.microsoft.com/office/drawing/2014/main" val="20000"/>
                    </a:ext>
                  </a:extLst>
                </a:gridCol>
                <a:gridCol w="3257550">
                  <a:extLst>
                    <a:ext uri="{9D8B030D-6E8A-4147-A177-3AD203B41FA5}">
                      <a16:colId xmlns:a16="http://schemas.microsoft.com/office/drawing/2014/main" val="20001"/>
                    </a:ext>
                  </a:extLst>
                </a:gridCol>
                <a:gridCol w="3124200">
                  <a:extLst>
                    <a:ext uri="{9D8B030D-6E8A-4147-A177-3AD203B41FA5}">
                      <a16:colId xmlns:a16="http://schemas.microsoft.com/office/drawing/2014/main" val="20002"/>
                    </a:ext>
                  </a:extLst>
                </a:gridCol>
              </a:tblGrid>
              <a:tr h="227665">
                <a:tc>
                  <a:txBody>
                    <a:bodyPr/>
                    <a:lstStyle/>
                    <a:p>
                      <a:pPr>
                        <a:lnSpc>
                          <a:spcPct val="115000"/>
                        </a:lnSpc>
                        <a:spcAft>
                          <a:spcPts val="0"/>
                        </a:spcAft>
                      </a:pPr>
                      <a:r>
                        <a:rPr lang="en-US" sz="1200" b="1" dirty="0">
                          <a:effectLst/>
                          <a:latin typeface="+mn-lt"/>
                          <a:ea typeface="Calibri"/>
                          <a:cs typeface="FrutigerLTCom-Bold"/>
                        </a:rPr>
                        <a:t>Dimension</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b="1" dirty="0">
                          <a:effectLst/>
                          <a:latin typeface="+mn-lt"/>
                          <a:ea typeface="Calibri"/>
                          <a:cs typeface="FrutigerLTCom-Bold"/>
                        </a:rPr>
                        <a:t>Description</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b="1">
                          <a:effectLst/>
                          <a:latin typeface="+mn-lt"/>
                          <a:ea typeface="Calibri"/>
                          <a:cs typeface="FrutigerLTCom-Bold"/>
                        </a:rPr>
                        <a:t>Job Example</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66542">
                <a:tc>
                  <a:txBody>
                    <a:bodyPr/>
                    <a:lstStyle/>
                    <a:p>
                      <a:pPr>
                        <a:lnSpc>
                          <a:spcPct val="115000"/>
                        </a:lnSpc>
                        <a:spcAft>
                          <a:spcPts val="0"/>
                        </a:spcAft>
                      </a:pPr>
                      <a:r>
                        <a:rPr lang="en-US" sz="1200" dirty="0">
                          <a:effectLst/>
                          <a:latin typeface="+mn-lt"/>
                          <a:ea typeface="Calibri"/>
                          <a:cs typeface="FrutigerLTCom-Roman"/>
                        </a:rPr>
                        <a:t>Number aptitude</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do speedy and accurate arithmetic</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Accountant: Computing the sales tax on a set of items</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49813">
                <a:tc>
                  <a:txBody>
                    <a:bodyPr/>
                    <a:lstStyle/>
                    <a:p>
                      <a:pPr>
                        <a:lnSpc>
                          <a:spcPct val="115000"/>
                        </a:lnSpc>
                        <a:spcAft>
                          <a:spcPts val="0"/>
                        </a:spcAft>
                      </a:pPr>
                      <a:r>
                        <a:rPr lang="en-US" sz="1200" dirty="0">
                          <a:effectLst/>
                          <a:latin typeface="+mn-lt"/>
                          <a:ea typeface="Calibri"/>
                          <a:cs typeface="FrutigerLTCom-Roman"/>
                        </a:rPr>
                        <a:t>Verbal comprehension</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understand what is read or heard and the relationship of words to each other</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a:effectLst/>
                          <a:latin typeface="+mn-lt"/>
                          <a:ea typeface="Calibri"/>
                          <a:cs typeface="FrutigerLTCom-Roman"/>
                        </a:rPr>
                        <a:t>Plant manager: Following corporate policies on hiring</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66542">
                <a:tc>
                  <a:txBody>
                    <a:bodyPr/>
                    <a:lstStyle/>
                    <a:p>
                      <a:pPr>
                        <a:lnSpc>
                          <a:spcPct val="115000"/>
                        </a:lnSpc>
                        <a:spcAft>
                          <a:spcPts val="0"/>
                        </a:spcAft>
                      </a:pPr>
                      <a:r>
                        <a:rPr lang="en-US" sz="1200">
                          <a:effectLst/>
                          <a:latin typeface="+mn-lt"/>
                          <a:ea typeface="Calibri"/>
                          <a:cs typeface="FrutigerLTCom-Roman"/>
                        </a:rPr>
                        <a:t>Perceptual speed</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identify visual similarities and differences quickly and accurately</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a:effectLst/>
                          <a:latin typeface="+mn-lt"/>
                          <a:ea typeface="Calibri"/>
                          <a:cs typeface="FrutigerLTCom-Roman"/>
                        </a:rPr>
                        <a:t>Fire investigator: Identifying clues to support a charge of arson</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49813">
                <a:tc>
                  <a:txBody>
                    <a:bodyPr/>
                    <a:lstStyle/>
                    <a:p>
                      <a:pPr>
                        <a:lnSpc>
                          <a:spcPct val="115000"/>
                        </a:lnSpc>
                        <a:spcAft>
                          <a:spcPts val="0"/>
                        </a:spcAft>
                      </a:pPr>
                      <a:r>
                        <a:rPr lang="en-US" sz="1200">
                          <a:effectLst/>
                          <a:latin typeface="+mn-lt"/>
                          <a:ea typeface="Calibri"/>
                          <a:cs typeface="FrutigerLTCom-Roman"/>
                        </a:rPr>
                        <a:t>Inductive reasoning</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identify a logical sequence in a problem and then solve the problem</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Market researcher: Forecasting demand for a product in the next time period</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549813">
                <a:tc>
                  <a:txBody>
                    <a:bodyPr/>
                    <a:lstStyle/>
                    <a:p>
                      <a:pPr>
                        <a:lnSpc>
                          <a:spcPct val="115000"/>
                        </a:lnSpc>
                        <a:spcAft>
                          <a:spcPts val="0"/>
                        </a:spcAft>
                      </a:pPr>
                      <a:r>
                        <a:rPr lang="en-US" sz="1200">
                          <a:effectLst/>
                          <a:latin typeface="+mn-lt"/>
                          <a:ea typeface="Calibri"/>
                          <a:cs typeface="FrutigerLTCom-Roman"/>
                        </a:rPr>
                        <a:t>Deductive reasoning</a:t>
                      </a:r>
                      <a:endParaRPr lang="en-US" sz="120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use logic and assess the implications of an argument</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Supervisor: Choosing between two different suggestions offered by employees</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66542">
                <a:tc>
                  <a:txBody>
                    <a:bodyPr/>
                    <a:lstStyle/>
                    <a:p>
                      <a:pPr>
                        <a:lnSpc>
                          <a:spcPct val="115000"/>
                        </a:lnSpc>
                        <a:spcAft>
                          <a:spcPts val="0"/>
                        </a:spcAft>
                      </a:pPr>
                      <a:r>
                        <a:rPr lang="en-US" sz="1200" dirty="0">
                          <a:effectLst/>
                          <a:latin typeface="+mn-lt"/>
                          <a:ea typeface="Calibri"/>
                          <a:cs typeface="FrutigerLTCom-Roman"/>
                        </a:rPr>
                        <a:t>Spatial visualization</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imagine how an object would look if its position in space were changed</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Interior decorator: Redecorating an office</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66542">
                <a:tc>
                  <a:txBody>
                    <a:bodyPr/>
                    <a:lstStyle/>
                    <a:p>
                      <a:pPr>
                        <a:lnSpc>
                          <a:spcPct val="115000"/>
                        </a:lnSpc>
                        <a:spcAft>
                          <a:spcPts val="0"/>
                        </a:spcAft>
                      </a:pPr>
                      <a:r>
                        <a:rPr lang="en-US" sz="1200" dirty="0">
                          <a:effectLst/>
                          <a:latin typeface="+mn-lt"/>
                          <a:ea typeface="Calibri"/>
                          <a:cs typeface="FrutigerLTCom-Roman"/>
                        </a:rPr>
                        <a:t>Memory</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Ability to retain and recall past experiences</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nSpc>
                          <a:spcPct val="115000"/>
                        </a:lnSpc>
                        <a:spcAft>
                          <a:spcPts val="0"/>
                        </a:spcAft>
                      </a:pPr>
                      <a:r>
                        <a:rPr lang="en-US" sz="1200" dirty="0">
                          <a:effectLst/>
                          <a:latin typeface="+mn-lt"/>
                          <a:ea typeface="Calibri"/>
                          <a:cs typeface="FrutigerLTCom-Roman"/>
                        </a:rPr>
                        <a:t>Salesperson: Remembering the names of customers</a:t>
                      </a:r>
                      <a:endParaRPr lang="en-US" sz="1200" dirty="0">
                        <a:effectLst/>
                        <a:latin typeface="+mn-lt"/>
                        <a:ea typeface="Calibri"/>
                        <a:cs typeface="Times New Roman"/>
                      </a:endParaRPr>
                    </a:p>
                  </a:txBody>
                  <a:tcPr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bl>
          </a:graphicData>
        </a:graphic>
      </p:graphicFrame>
    </p:spTree>
    <p:extLst>
      <p:ext uri="{BB962C8B-B14F-4D97-AF65-F5344CB8AC3E}">
        <p14:creationId xmlns:p14="http://schemas.microsoft.com/office/powerpoint/2010/main" val="23756484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Intellectual and Physical Abilities and OB </a:t>
            </a:r>
            <a:r>
              <a:rPr lang="en-US" sz="2000" b="0" dirty="0">
                <a:latin typeface="+mj-lt"/>
              </a:rPr>
              <a:t>(4 of 5)</a:t>
            </a:r>
          </a:p>
        </p:txBody>
      </p:sp>
      <p:sp>
        <p:nvSpPr>
          <p:cNvPr id="3" name="Content Placeholder 2"/>
          <p:cNvSpPr>
            <a:spLocks noGrp="1"/>
          </p:cNvSpPr>
          <p:nvPr>
            <p:ph idx="1"/>
          </p:nvPr>
        </p:nvSpPr>
        <p:spPr/>
        <p:txBody>
          <a:bodyPr/>
          <a:lstStyle/>
          <a:p>
            <a:pPr marL="256032" indent="-256032">
              <a:buSzPct val="100000"/>
              <a:defRPr/>
            </a:pPr>
            <a:r>
              <a:rPr lang="en-US" sz="2400" b="1" dirty="0"/>
              <a:t>Physical Abilities</a:t>
            </a:r>
          </a:p>
          <a:p>
            <a:pPr marL="740664" lvl="1">
              <a:defRPr/>
            </a:pPr>
            <a:r>
              <a:rPr lang="en-US" sz="2400" dirty="0"/>
              <a:t>The capacity to do tasks demanding stamina, dexterity, strength, and similar characteristics.</a:t>
            </a:r>
          </a:p>
          <a:p>
            <a:pPr marL="740664" lvl="1">
              <a:defRPr/>
            </a:pPr>
            <a:r>
              <a:rPr lang="en-US" sz="2400" dirty="0"/>
              <a:t>Nine basic abilities related to strength, flexibility, and other factors are needed to perform physical tasks.</a:t>
            </a:r>
          </a:p>
        </p:txBody>
      </p:sp>
    </p:spTree>
    <p:extLst>
      <p:ext uri="{BB962C8B-B14F-4D97-AF65-F5344CB8AC3E}">
        <p14:creationId xmlns:p14="http://schemas.microsoft.com/office/powerpoint/2010/main" val="34248869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Intellectual and Physical Abilities and OB </a:t>
            </a:r>
            <a:r>
              <a:rPr lang="en-US" sz="2000" b="0" dirty="0">
                <a:latin typeface="+mj-lt"/>
              </a:rPr>
              <a:t>(5 of 5)</a:t>
            </a:r>
          </a:p>
        </p:txBody>
      </p:sp>
      <p:sp>
        <p:nvSpPr>
          <p:cNvPr id="3" name="Content Placeholder 2"/>
          <p:cNvSpPr>
            <a:spLocks noGrp="1"/>
          </p:cNvSpPr>
          <p:nvPr>
            <p:ph idx="1"/>
          </p:nvPr>
        </p:nvSpPr>
        <p:spPr>
          <a:xfrm>
            <a:off x="457200" y="1600201"/>
            <a:ext cx="8229600" cy="381000"/>
          </a:xfrm>
        </p:spPr>
        <p:txBody>
          <a:bodyPr/>
          <a:lstStyle/>
          <a:p>
            <a:pPr marL="0" indent="0">
              <a:buNone/>
            </a:pPr>
            <a:r>
              <a:rPr lang="en-US" sz="2000" b="1" dirty="0"/>
              <a:t>Exhibit 2-3 </a:t>
            </a:r>
            <a:r>
              <a:rPr lang="en-US" sz="2000" dirty="0"/>
              <a:t>Nine Basic Physical Abilities</a:t>
            </a:r>
          </a:p>
        </p:txBody>
      </p:sp>
      <p:graphicFrame>
        <p:nvGraphicFramePr>
          <p:cNvPr id="4" name="Table 3"/>
          <p:cNvGraphicFramePr>
            <a:graphicFrameLocks noGrp="1"/>
          </p:cNvGraphicFramePr>
          <p:nvPr>
            <p:extLst>
              <p:ext uri="{D42A27DB-BD31-4B8C-83A1-F6EECF244321}">
                <p14:modId xmlns:p14="http://schemas.microsoft.com/office/powerpoint/2010/main" val="2228804263"/>
              </p:ext>
            </p:extLst>
          </p:nvPr>
        </p:nvGraphicFramePr>
        <p:xfrm>
          <a:off x="438150" y="2114550"/>
          <a:ext cx="8267700" cy="4191000"/>
        </p:xfrm>
        <a:graphic>
          <a:graphicData uri="http://schemas.openxmlformats.org/drawingml/2006/table">
            <a:tbl>
              <a:tblPr firstRow="1" bandRow="1">
                <a:tableStyleId>{2D5ABB26-0587-4C30-8999-92F81FD0307C}</a:tableStyleId>
              </a:tblPr>
              <a:tblGrid>
                <a:gridCol w="2228850">
                  <a:extLst>
                    <a:ext uri="{9D8B030D-6E8A-4147-A177-3AD203B41FA5}">
                      <a16:colId xmlns:a16="http://schemas.microsoft.com/office/drawing/2014/main" val="20000"/>
                    </a:ext>
                  </a:extLst>
                </a:gridCol>
                <a:gridCol w="6038850">
                  <a:extLst>
                    <a:ext uri="{9D8B030D-6E8A-4147-A177-3AD203B41FA5}">
                      <a16:colId xmlns:a16="http://schemas.microsoft.com/office/drawing/2014/main" val="20001"/>
                    </a:ext>
                  </a:extLst>
                </a:gridCol>
              </a:tblGrid>
              <a:tr h="330000">
                <a:tc>
                  <a:txBody>
                    <a:bodyPr/>
                    <a:lstStyle/>
                    <a:p>
                      <a:r>
                        <a:rPr lang="en-US" sz="1400" b="1" i="0" u="none" strike="noStrike" kern="1200" baseline="0" dirty="0">
                          <a:solidFill>
                            <a:schemeClr val="tx1"/>
                          </a:solidFill>
                          <a:latin typeface="+mn-lt"/>
                          <a:ea typeface="+mn-ea"/>
                          <a:cs typeface="+mn-cs"/>
                        </a:rPr>
                        <a:t>Strength Factors</a:t>
                      </a: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dirty="0">
                          <a:solidFill>
                            <a:schemeClr val="bg1"/>
                          </a:solidFill>
                        </a:rPr>
                        <a:t>Blank</a:t>
                      </a:r>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30000">
                <a:tc>
                  <a:txBody>
                    <a:bodyPr/>
                    <a:lstStyle/>
                    <a:p>
                      <a:r>
                        <a:rPr lang="en-US" sz="1400" b="0" i="0" u="none" strike="noStrike" kern="1200" baseline="0" dirty="0">
                          <a:solidFill>
                            <a:schemeClr val="tx1"/>
                          </a:solidFill>
                          <a:latin typeface="+mn-lt"/>
                          <a:ea typeface="+mn-ea"/>
                          <a:cs typeface="+mn-cs"/>
                        </a:rPr>
                        <a:t>1. Dynamic strength</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exert muscular force repeatedly or continuously over time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61000">
                <a:tc>
                  <a:txBody>
                    <a:bodyPr/>
                    <a:lstStyle/>
                    <a:p>
                      <a:r>
                        <a:rPr lang="en-US" sz="1400" b="0" i="0" u="none" strike="noStrike" kern="1200" baseline="0" dirty="0">
                          <a:solidFill>
                            <a:schemeClr val="tx1"/>
                          </a:solidFill>
                          <a:latin typeface="+mn-lt"/>
                          <a:ea typeface="+mn-ea"/>
                          <a:cs typeface="+mn-cs"/>
                        </a:rPr>
                        <a:t>2. Trunk strength</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exert muscular strength using the trunk (particularly abdominal) muscles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30000">
                <a:tc>
                  <a:txBody>
                    <a:bodyPr/>
                    <a:lstStyle/>
                    <a:p>
                      <a:r>
                        <a:rPr lang="en-US" sz="1400" b="0" i="0" u="none" strike="noStrike" kern="1200" baseline="0" dirty="0">
                          <a:solidFill>
                            <a:schemeClr val="tx1"/>
                          </a:solidFill>
                          <a:latin typeface="+mn-lt"/>
                          <a:ea typeface="+mn-ea"/>
                          <a:cs typeface="+mn-cs"/>
                        </a:rPr>
                        <a:t>3. Static strength</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exert force against external objects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30000">
                <a:tc>
                  <a:txBody>
                    <a:bodyPr/>
                    <a:lstStyle/>
                    <a:p>
                      <a:r>
                        <a:rPr lang="en-US" sz="1400" b="0" i="0" u="none" strike="noStrike" kern="1200" baseline="0" dirty="0">
                          <a:solidFill>
                            <a:schemeClr val="tx1"/>
                          </a:solidFill>
                          <a:latin typeface="+mn-lt"/>
                          <a:ea typeface="+mn-ea"/>
                          <a:cs typeface="+mn-cs"/>
                        </a:rPr>
                        <a:t>4. Explosive strength</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expend a maximum of energy in one or a series of explosive acts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30000">
                <a:tc>
                  <a:txBody>
                    <a:bodyPr/>
                    <a:lstStyle/>
                    <a:p>
                      <a:r>
                        <a:rPr lang="en-US" sz="1400" b="1" i="0" u="none" strike="noStrike" kern="1200" baseline="0" dirty="0">
                          <a:solidFill>
                            <a:schemeClr val="tx1"/>
                          </a:solidFill>
                          <a:latin typeface="+mn-lt"/>
                          <a:ea typeface="+mn-ea"/>
                          <a:cs typeface="+mn-cs"/>
                        </a:rPr>
                        <a:t>Flexibility Factors</a:t>
                      </a: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Blank</a:t>
                      </a:r>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330000">
                <a:tc>
                  <a:txBody>
                    <a:bodyPr/>
                    <a:lstStyle/>
                    <a:p>
                      <a:r>
                        <a:rPr lang="en-US" sz="1400" b="0" i="0" u="none" strike="noStrike" kern="1200" baseline="0" dirty="0">
                          <a:solidFill>
                            <a:schemeClr val="tx1"/>
                          </a:solidFill>
                          <a:latin typeface="+mn-lt"/>
                          <a:ea typeface="+mn-ea"/>
                          <a:cs typeface="+mn-cs"/>
                        </a:rPr>
                        <a:t>5. Extent flexibility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move the trunk and back muscles as far as possible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r h="330000">
                <a:tc>
                  <a:txBody>
                    <a:bodyPr/>
                    <a:lstStyle/>
                    <a:p>
                      <a:r>
                        <a:rPr lang="en-US" sz="1400" b="0" i="0" u="none" strike="noStrike" kern="1200" baseline="0" dirty="0">
                          <a:solidFill>
                            <a:schemeClr val="tx1"/>
                          </a:solidFill>
                          <a:latin typeface="+mn-lt"/>
                          <a:ea typeface="+mn-ea"/>
                          <a:cs typeface="+mn-cs"/>
                        </a:rPr>
                        <a:t>6. Dynamic flexibility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make rapid, repeated flexing movements</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7"/>
                  </a:ext>
                </a:extLst>
              </a:tr>
              <a:tr h="330000">
                <a:tc>
                  <a:txBody>
                    <a:bodyPr/>
                    <a:lstStyle/>
                    <a:p>
                      <a:r>
                        <a:rPr lang="en-US" sz="1400" b="1" i="0" u="none" strike="noStrike" kern="1200" baseline="0" dirty="0">
                          <a:solidFill>
                            <a:schemeClr val="tx1"/>
                          </a:solidFill>
                          <a:latin typeface="+mn-lt"/>
                          <a:ea typeface="+mn-ea"/>
                          <a:cs typeface="+mn-cs"/>
                        </a:rPr>
                        <a:t>Other Factors</a:t>
                      </a:r>
                      <a:endParaRPr lang="en-US" sz="1400" dirty="0"/>
                    </a:p>
                  </a:txBody>
                  <a:tcP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400" dirty="0">
                          <a:solidFill>
                            <a:schemeClr val="bg1"/>
                          </a:solidFill>
                        </a:rPr>
                        <a:t>Blank</a:t>
                      </a:r>
                      <a:endParaRPr lang="en-US" sz="1400" dirty="0"/>
                    </a:p>
                  </a:txBody>
                  <a:tcP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8"/>
                  </a:ext>
                </a:extLst>
              </a:tr>
              <a:tr h="330000">
                <a:tc>
                  <a:txBody>
                    <a:bodyPr/>
                    <a:lstStyle/>
                    <a:p>
                      <a:r>
                        <a:rPr lang="en-US" sz="1400" b="0" i="0" u="none" strike="noStrike" kern="1200" baseline="0" dirty="0">
                          <a:solidFill>
                            <a:schemeClr val="tx1"/>
                          </a:solidFill>
                          <a:latin typeface="+mn-lt"/>
                          <a:ea typeface="+mn-ea"/>
                          <a:cs typeface="+mn-cs"/>
                        </a:rPr>
                        <a:t>7. Body coordination</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coordinate the simultaneous actions of different parts of the body</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9"/>
                  </a:ext>
                </a:extLst>
              </a:tr>
              <a:tr h="330000">
                <a:tc>
                  <a:txBody>
                    <a:bodyPr/>
                    <a:lstStyle/>
                    <a:p>
                      <a:r>
                        <a:rPr lang="en-US" sz="1400" b="0" i="0" u="none" strike="noStrike" kern="1200" baseline="0" dirty="0">
                          <a:solidFill>
                            <a:schemeClr val="tx1"/>
                          </a:solidFill>
                          <a:latin typeface="+mn-lt"/>
                          <a:ea typeface="+mn-ea"/>
                          <a:cs typeface="+mn-cs"/>
                        </a:rPr>
                        <a:t>8. Balance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maintain equilibrium despite forces pulling off balance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0"/>
                  </a:ext>
                </a:extLst>
              </a:tr>
              <a:tr h="330000">
                <a:tc>
                  <a:txBody>
                    <a:bodyPr/>
                    <a:lstStyle/>
                    <a:p>
                      <a:r>
                        <a:rPr lang="en-US" sz="1400" b="0" i="0" u="none" strike="noStrike" kern="1200" baseline="0" dirty="0">
                          <a:solidFill>
                            <a:schemeClr val="tx1"/>
                          </a:solidFill>
                          <a:latin typeface="+mn-lt"/>
                          <a:ea typeface="+mn-ea"/>
                          <a:cs typeface="+mn-cs"/>
                        </a:rPr>
                        <a:t>9. Stamina</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0" i="0" u="none" strike="noStrike" kern="1200" baseline="0" dirty="0">
                          <a:solidFill>
                            <a:schemeClr val="tx1"/>
                          </a:solidFill>
                          <a:latin typeface="+mn-lt"/>
                          <a:ea typeface="+mn-ea"/>
                          <a:cs typeface="+mn-cs"/>
                        </a:rPr>
                        <a:t>Ability to continue maximum effort requiring prolonged effort over time</a:t>
                      </a:r>
                      <a:endParaRPr lang="en-US" sz="14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14509838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cs typeface="Nirmala UI" panose="020B0502040204020203" pitchFamily="34" charset="0"/>
              </a:rPr>
              <a:t>Describe How Organizations Manage Diversity Effectively </a:t>
            </a:r>
            <a:r>
              <a:rPr lang="en-US" sz="2000" b="0" dirty="0">
                <a:latin typeface="+mj-lt"/>
                <a:cs typeface="Nirmala UI" panose="020B0502040204020203" pitchFamily="34" charset="0"/>
              </a:rPr>
              <a:t>(1 of 6)</a:t>
            </a:r>
          </a:p>
        </p:txBody>
      </p:sp>
      <p:sp>
        <p:nvSpPr>
          <p:cNvPr id="3" name="Content Placeholder 2"/>
          <p:cNvSpPr>
            <a:spLocks noGrp="1"/>
          </p:cNvSpPr>
          <p:nvPr>
            <p:ph idx="1"/>
          </p:nvPr>
        </p:nvSpPr>
        <p:spPr>
          <a:xfrm>
            <a:off x="458821" y="1600200"/>
            <a:ext cx="7770779" cy="2133599"/>
          </a:xfrm>
        </p:spPr>
        <p:txBody>
          <a:bodyPr/>
          <a:lstStyle/>
          <a:p>
            <a:pPr marL="256032" indent="-256032">
              <a:buSzPct val="100000"/>
              <a:defRPr/>
            </a:pPr>
            <a:r>
              <a:rPr lang="en-US" sz="2400" b="1" dirty="0"/>
              <a:t>Diversity management</a:t>
            </a:r>
            <a:r>
              <a:rPr lang="en-US" sz="2400" dirty="0"/>
              <a:t> is the process and programs by which managers make everyone more aware of and sensitive to the needs and differences of others.</a:t>
            </a:r>
          </a:p>
          <a:p>
            <a:pPr marL="740664" lvl="1">
              <a:defRPr/>
            </a:pPr>
            <a:r>
              <a:rPr lang="en-US" sz="2400" dirty="0"/>
              <a:t>Diversity is more successful when it is everyone’s business, not just for certain groups of employees.</a:t>
            </a:r>
          </a:p>
        </p:txBody>
      </p:sp>
    </p:spTree>
    <p:extLst>
      <p:ext uri="{BB962C8B-B14F-4D97-AF65-F5344CB8AC3E}">
        <p14:creationId xmlns:p14="http://schemas.microsoft.com/office/powerpoint/2010/main" val="32678035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Describe How Organizations Manage Diversity Effectively </a:t>
            </a:r>
            <a:r>
              <a:rPr lang="en-US" sz="2000" b="0" dirty="0">
                <a:latin typeface="+mj-lt"/>
              </a:rPr>
              <a:t>(2 of 6)</a:t>
            </a:r>
          </a:p>
        </p:txBody>
      </p:sp>
      <p:pic>
        <p:nvPicPr>
          <p:cNvPr id="3" name="Picture 2" descr="A chart. Attracting, selecting, developing and retaining diverse employees leads to diversity in groups and effective diversity program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85004" y="1635540"/>
            <a:ext cx="7954942" cy="4441507"/>
          </a:xfrm>
          <a:prstGeom prst="rect">
            <a:avLst/>
          </a:prstGeom>
        </p:spPr>
      </p:pic>
    </p:spTree>
    <p:extLst>
      <p:ext uri="{BB962C8B-B14F-4D97-AF65-F5344CB8AC3E}">
        <p14:creationId xmlns:p14="http://schemas.microsoft.com/office/powerpoint/2010/main" val="3286152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Describe How Organizations Manage Diversity Effectively </a:t>
            </a:r>
            <a:r>
              <a:rPr lang="en-US" sz="2000" b="0" dirty="0">
                <a:latin typeface="+mj-lt"/>
              </a:rPr>
              <a:t>(3 of 6)</a:t>
            </a:r>
          </a:p>
        </p:txBody>
      </p:sp>
      <p:sp>
        <p:nvSpPr>
          <p:cNvPr id="3" name="Content Placeholder 2"/>
          <p:cNvSpPr>
            <a:spLocks noGrp="1"/>
          </p:cNvSpPr>
          <p:nvPr>
            <p:ph idx="1"/>
          </p:nvPr>
        </p:nvSpPr>
        <p:spPr>
          <a:xfrm>
            <a:off x="457200" y="1600200"/>
            <a:ext cx="8229600" cy="4343399"/>
          </a:xfrm>
        </p:spPr>
        <p:txBody>
          <a:bodyPr/>
          <a:lstStyle/>
          <a:p>
            <a:pPr marL="256032" indent="-256032">
              <a:buSzPct val="100000"/>
              <a:defRPr/>
            </a:pPr>
            <a:r>
              <a:rPr lang="en-US" sz="2400" dirty="0"/>
              <a:t>Attracting, selecting, developing, and retaining diverse employees</a:t>
            </a:r>
          </a:p>
          <a:p>
            <a:pPr marL="740664" lvl="1">
              <a:defRPr/>
            </a:pPr>
            <a:r>
              <a:rPr lang="en-US" sz="2400" dirty="0"/>
              <a:t>Target recruiting messages to specific demographic groups.</a:t>
            </a:r>
          </a:p>
          <a:p>
            <a:pPr marL="740664" lvl="1">
              <a:defRPr/>
            </a:pPr>
            <a:r>
              <a:rPr lang="en-US" sz="2400" dirty="0"/>
              <a:t>Some companies have been actively working toward recruiting less-hired groups.</a:t>
            </a:r>
          </a:p>
        </p:txBody>
      </p:sp>
    </p:spTree>
    <p:extLst>
      <p:ext uri="{BB962C8B-B14F-4D97-AF65-F5344CB8AC3E}">
        <p14:creationId xmlns:p14="http://schemas.microsoft.com/office/powerpoint/2010/main" val="13217715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Describe How Organizations Manage Diversity Effectively </a:t>
            </a:r>
            <a:r>
              <a:rPr lang="en-US" sz="2000" b="0" dirty="0">
                <a:latin typeface="+mj-lt"/>
              </a:rPr>
              <a:t>(4 of 6)</a:t>
            </a:r>
          </a:p>
        </p:txBody>
      </p:sp>
      <p:sp>
        <p:nvSpPr>
          <p:cNvPr id="3" name="Content Placeholder 2"/>
          <p:cNvSpPr>
            <a:spLocks noGrp="1"/>
          </p:cNvSpPr>
          <p:nvPr>
            <p:ph idx="1"/>
          </p:nvPr>
        </p:nvSpPr>
        <p:spPr>
          <a:xfrm>
            <a:off x="457200" y="1600201"/>
            <a:ext cx="8229600" cy="2590800"/>
          </a:xfrm>
        </p:spPr>
        <p:txBody>
          <a:bodyPr/>
          <a:lstStyle/>
          <a:p>
            <a:pPr marL="256032" indent="-256032">
              <a:buSzPct val="100000"/>
              <a:defRPr/>
            </a:pPr>
            <a:r>
              <a:rPr lang="en-US" sz="2400" b="1" dirty="0"/>
              <a:t>Diversity in Groups</a:t>
            </a:r>
          </a:p>
          <a:p>
            <a:pPr marL="740664" lvl="1">
              <a:defRPr/>
            </a:pPr>
            <a:r>
              <a:rPr lang="en-US" sz="2400" dirty="0"/>
              <a:t>Most people in groups need a common way of looking at and accomplishing major tasks, and they need to communicate well with each other.</a:t>
            </a:r>
          </a:p>
          <a:p>
            <a:pPr lvl="2">
              <a:defRPr/>
            </a:pPr>
            <a:r>
              <a:rPr lang="en-US" sz="2400" dirty="0"/>
              <a:t>Emphasize higher-level similarities among people.</a:t>
            </a:r>
          </a:p>
        </p:txBody>
      </p:sp>
    </p:spTree>
    <p:extLst>
      <p:ext uri="{BB962C8B-B14F-4D97-AF65-F5344CB8AC3E}">
        <p14:creationId xmlns:p14="http://schemas.microsoft.com/office/powerpoint/2010/main" val="3371476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Describe How Organizations Manage Diversity Effectively </a:t>
            </a:r>
            <a:r>
              <a:rPr lang="en-US" sz="2000" b="0" dirty="0">
                <a:latin typeface="+mj-lt"/>
              </a:rPr>
              <a:t>(5 of 6)</a:t>
            </a:r>
          </a:p>
        </p:txBody>
      </p:sp>
      <p:sp>
        <p:nvSpPr>
          <p:cNvPr id="3" name="Content Placeholder 2"/>
          <p:cNvSpPr>
            <a:spLocks noGrp="1"/>
          </p:cNvSpPr>
          <p:nvPr>
            <p:ph idx="1"/>
          </p:nvPr>
        </p:nvSpPr>
        <p:spPr>
          <a:xfrm>
            <a:off x="457200" y="1600200"/>
            <a:ext cx="8229600" cy="4724399"/>
          </a:xfrm>
        </p:spPr>
        <p:txBody>
          <a:bodyPr/>
          <a:lstStyle/>
          <a:p>
            <a:pPr marL="256032" indent="-256032">
              <a:buSzPct val="100000"/>
              <a:defRPr/>
            </a:pPr>
            <a:r>
              <a:rPr lang="en-US" sz="2400" b="1" dirty="0"/>
              <a:t>Expatriate Adjustment</a:t>
            </a:r>
          </a:p>
          <a:p>
            <a:pPr lvl="1">
              <a:defRPr/>
            </a:pPr>
            <a:r>
              <a:rPr lang="en-US" sz="2400" dirty="0"/>
              <a:t>Organizations should select employees for international assignments who are capable of adjusting quickly and ensure they have the support they need for their assignment.</a:t>
            </a:r>
          </a:p>
        </p:txBody>
      </p:sp>
    </p:spTree>
    <p:extLst>
      <p:ext uri="{BB962C8B-B14F-4D97-AF65-F5344CB8AC3E}">
        <p14:creationId xmlns:p14="http://schemas.microsoft.com/office/powerpoint/2010/main" val="15188611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Describe How Organizations Manage Diversity Effectively </a:t>
            </a:r>
            <a:r>
              <a:rPr lang="en-US" sz="2000" b="0" dirty="0">
                <a:latin typeface="+mj-lt"/>
              </a:rPr>
              <a:t>(6 of 6)</a:t>
            </a:r>
          </a:p>
        </p:txBody>
      </p:sp>
      <p:sp>
        <p:nvSpPr>
          <p:cNvPr id="3" name="Content Placeholder 2"/>
          <p:cNvSpPr>
            <a:spLocks noGrp="1"/>
          </p:cNvSpPr>
          <p:nvPr>
            <p:ph idx="1"/>
          </p:nvPr>
        </p:nvSpPr>
        <p:spPr>
          <a:xfrm>
            <a:off x="457200" y="1600201"/>
            <a:ext cx="8229600" cy="3429000"/>
          </a:xfrm>
        </p:spPr>
        <p:txBody>
          <a:bodyPr/>
          <a:lstStyle/>
          <a:p>
            <a:pPr marL="256032" indent="-256032">
              <a:buSzPct val="100000"/>
              <a:defRPr/>
            </a:pPr>
            <a:r>
              <a:rPr lang="en-US" sz="2400" dirty="0"/>
              <a:t>Effective diversity programs</a:t>
            </a:r>
          </a:p>
          <a:p>
            <a:pPr marL="740664" lvl="1">
              <a:defRPr/>
            </a:pPr>
            <a:r>
              <a:rPr lang="en-US" sz="2400" dirty="0"/>
              <a:t>Teach managers about the legal framework for equal employment opportunity and encourage fair treatment of all people.</a:t>
            </a:r>
          </a:p>
          <a:p>
            <a:pPr marL="740664" lvl="1">
              <a:defRPr/>
            </a:pPr>
            <a:r>
              <a:rPr lang="en-US" sz="2400" dirty="0"/>
              <a:t>Teach managers how a diverse workforce will be more effective at serving a diverse customer base.</a:t>
            </a:r>
          </a:p>
          <a:p>
            <a:pPr marL="740664" lvl="1">
              <a:defRPr/>
            </a:pPr>
            <a:r>
              <a:rPr lang="en-US" sz="2400" dirty="0"/>
              <a:t>Foster personal development practices that bring out the skills and abilities of everyone.</a:t>
            </a:r>
          </a:p>
        </p:txBody>
      </p:sp>
    </p:spTree>
    <p:extLst>
      <p:ext uri="{BB962C8B-B14F-4D97-AF65-F5344CB8AC3E}">
        <p14:creationId xmlns:p14="http://schemas.microsoft.com/office/powerpoint/2010/main" val="400534396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dirty="0">
                <a:latin typeface="+mj-lt"/>
              </a:rPr>
              <a:t>Implications for Managers</a:t>
            </a:r>
          </a:p>
        </p:txBody>
      </p:sp>
      <p:sp>
        <p:nvSpPr>
          <p:cNvPr id="3" name="Content Placeholder 2"/>
          <p:cNvSpPr>
            <a:spLocks noGrp="1"/>
          </p:cNvSpPr>
          <p:nvPr>
            <p:ph idx="1"/>
          </p:nvPr>
        </p:nvSpPr>
        <p:spPr>
          <a:xfrm>
            <a:off x="457200" y="1600201"/>
            <a:ext cx="8153400" cy="4419600"/>
          </a:xfrm>
        </p:spPr>
        <p:txBody>
          <a:bodyPr/>
          <a:lstStyle/>
          <a:p>
            <a:pPr marL="256032" indent="-256032">
              <a:spcBef>
                <a:spcPts val="600"/>
              </a:spcBef>
              <a:buSzPct val="100000"/>
              <a:defRPr/>
            </a:pPr>
            <a:r>
              <a:rPr lang="en-US" sz="2200" dirty="0"/>
              <a:t>Understand your organization's anti-discrimination policies thoroughly and share them with your employees.</a:t>
            </a:r>
          </a:p>
          <a:p>
            <a:pPr marL="256032" indent="-256032">
              <a:spcBef>
                <a:spcPts val="600"/>
              </a:spcBef>
              <a:buSzPct val="100000"/>
              <a:defRPr/>
            </a:pPr>
            <a:r>
              <a:rPr lang="en-US" sz="2200" dirty="0"/>
              <a:t>Assess and challenge your own stereotype beliefs to increase your objectivity.</a:t>
            </a:r>
          </a:p>
          <a:p>
            <a:pPr marL="256032" indent="-256032">
              <a:spcBef>
                <a:spcPts val="600"/>
              </a:spcBef>
              <a:buSzPct val="100000"/>
              <a:defRPr/>
            </a:pPr>
            <a:r>
              <a:rPr lang="en-US" sz="2200" dirty="0"/>
              <a:t>Look beyond readily observable biographical characteristics and consider the individual’s capabilities before making management decisions.</a:t>
            </a:r>
          </a:p>
          <a:p>
            <a:pPr marL="256032" indent="-256032">
              <a:spcBef>
                <a:spcPts val="600"/>
              </a:spcBef>
              <a:buSzPct val="100000"/>
              <a:defRPr/>
            </a:pPr>
            <a:r>
              <a:rPr lang="en-US" sz="2200" dirty="0"/>
              <a:t>Fully evaluate what accommodations a person with disabilities will need and then fine-tune a job to that person’s abilities.</a:t>
            </a:r>
          </a:p>
          <a:p>
            <a:pPr marL="256032" indent="-256032">
              <a:spcBef>
                <a:spcPts val="600"/>
              </a:spcBef>
              <a:buSzPct val="100000"/>
              <a:defRPr/>
            </a:pPr>
            <a:r>
              <a:rPr lang="en-US" sz="2200" dirty="0"/>
              <a:t>Seek to understand and respect the unique biographical characteristics of your employees; a fair but individualistic approach yields the best performance.</a:t>
            </a:r>
          </a:p>
        </p:txBody>
      </p:sp>
    </p:spTree>
    <p:extLst>
      <p:ext uri="{BB962C8B-B14F-4D97-AF65-F5344CB8AC3E}">
        <p14:creationId xmlns:p14="http://schemas.microsoft.com/office/powerpoint/2010/main" val="11376310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9980"/>
            <a:ext cx="8229600" cy="1097280"/>
          </a:xfrm>
        </p:spPr>
        <p:txBody>
          <a:bodyPr/>
          <a:lstStyle/>
          <a:p>
            <a:r>
              <a:rPr lang="en-US" sz="3600" dirty="0">
                <a:latin typeface="+mj-lt"/>
              </a:rPr>
              <a:t>Learning Objectives</a:t>
            </a:r>
            <a:endParaRPr lang="en-IN" sz="2000" b="0" dirty="0">
              <a:latin typeface="+mj-lt"/>
            </a:endParaRPr>
          </a:p>
        </p:txBody>
      </p:sp>
      <p:sp>
        <p:nvSpPr>
          <p:cNvPr id="4" name="Content Placeholder 3"/>
          <p:cNvSpPr>
            <a:spLocks noGrp="1"/>
          </p:cNvSpPr>
          <p:nvPr>
            <p:ph idx="1"/>
          </p:nvPr>
        </p:nvSpPr>
        <p:spPr>
          <a:xfrm>
            <a:off x="457200" y="1524000"/>
            <a:ext cx="8001000" cy="4724400"/>
          </a:xfrm>
        </p:spPr>
        <p:txBody>
          <a:bodyPr/>
          <a:lstStyle/>
          <a:p>
            <a:pPr marL="530352" indent="-530352">
              <a:spcBef>
                <a:spcPts val="600"/>
              </a:spcBef>
              <a:buClr>
                <a:schemeClr val="bg2"/>
              </a:buClr>
              <a:buSzPct val="100000"/>
              <a:buNone/>
              <a:defRPr/>
            </a:pPr>
            <a:r>
              <a:rPr lang="en-US" sz="2400" b="1" dirty="0">
                <a:solidFill>
                  <a:schemeClr val="bg2"/>
                </a:solidFill>
              </a:rPr>
              <a:t>2.1</a:t>
            </a:r>
            <a:r>
              <a:rPr lang="en-US" sz="2400" dirty="0"/>
              <a:t> Describe the two major forms of workplace diversity.</a:t>
            </a:r>
          </a:p>
          <a:p>
            <a:pPr marL="530352" indent="-530352">
              <a:spcBef>
                <a:spcPts val="600"/>
              </a:spcBef>
              <a:buClr>
                <a:schemeClr val="bg2"/>
              </a:buClr>
              <a:buSzPct val="100000"/>
              <a:buNone/>
              <a:defRPr/>
            </a:pPr>
            <a:r>
              <a:rPr lang="en-US" sz="2400" b="1" dirty="0">
                <a:solidFill>
                  <a:schemeClr val="bg2"/>
                </a:solidFill>
              </a:rPr>
              <a:t>2.2</a:t>
            </a:r>
            <a:r>
              <a:rPr lang="en-US" sz="2400" dirty="0"/>
              <a:t> Demonstrate how workplace discrimination undermines organizational effectiveness.</a:t>
            </a:r>
          </a:p>
          <a:p>
            <a:pPr marL="530352" indent="-530352">
              <a:spcBef>
                <a:spcPts val="600"/>
              </a:spcBef>
              <a:buClr>
                <a:schemeClr val="bg2"/>
              </a:buClr>
              <a:buSzPct val="100000"/>
              <a:buNone/>
              <a:defRPr/>
            </a:pPr>
            <a:r>
              <a:rPr lang="en-US" sz="2400" b="1" dirty="0">
                <a:solidFill>
                  <a:schemeClr val="bg2"/>
                </a:solidFill>
              </a:rPr>
              <a:t>2.3</a:t>
            </a:r>
            <a:r>
              <a:rPr lang="en-US" sz="2400" dirty="0"/>
              <a:t> Describe how the key biographical characteristics are relevant to Organizational Behavior (OB).</a:t>
            </a:r>
          </a:p>
          <a:p>
            <a:pPr marL="530352" indent="-530352">
              <a:spcBef>
                <a:spcPts val="600"/>
              </a:spcBef>
              <a:buClr>
                <a:schemeClr val="bg2"/>
              </a:buClr>
              <a:buSzPct val="100000"/>
              <a:buNone/>
              <a:defRPr/>
            </a:pPr>
            <a:r>
              <a:rPr lang="en-US" sz="2400" b="1" dirty="0">
                <a:solidFill>
                  <a:schemeClr val="bg2"/>
                </a:solidFill>
              </a:rPr>
              <a:t>2.4</a:t>
            </a:r>
            <a:r>
              <a:rPr lang="en-US" sz="2400" dirty="0"/>
              <a:t> Explain how other differentiating characteristics factor into OB.</a:t>
            </a:r>
          </a:p>
          <a:p>
            <a:pPr marL="530352" indent="-530352">
              <a:spcBef>
                <a:spcPts val="600"/>
              </a:spcBef>
              <a:buClr>
                <a:schemeClr val="bg2"/>
              </a:buClr>
              <a:buSzPct val="100000"/>
              <a:buNone/>
              <a:defRPr/>
            </a:pPr>
            <a:r>
              <a:rPr lang="en-US" sz="2400" b="1" dirty="0">
                <a:solidFill>
                  <a:schemeClr val="bg2"/>
                </a:solidFill>
              </a:rPr>
              <a:t>2.5</a:t>
            </a:r>
            <a:r>
              <a:rPr lang="en-US" sz="2400" dirty="0"/>
              <a:t> Demonstrate the relevance of intellectual and physical abilities to OB.</a:t>
            </a:r>
          </a:p>
          <a:p>
            <a:pPr marL="530352" indent="-530352">
              <a:spcBef>
                <a:spcPts val="600"/>
              </a:spcBef>
              <a:buClr>
                <a:schemeClr val="bg2"/>
              </a:buClr>
              <a:buSzPct val="100000"/>
              <a:buNone/>
              <a:defRPr/>
            </a:pPr>
            <a:r>
              <a:rPr lang="en-US" sz="2400" b="1" dirty="0">
                <a:solidFill>
                  <a:schemeClr val="bg2"/>
                </a:solidFill>
              </a:rPr>
              <a:t>2.6</a:t>
            </a:r>
            <a:r>
              <a:rPr lang="en-US" sz="2400" dirty="0"/>
              <a:t> Describe how organizations manage diversity effectively.</a:t>
            </a:r>
          </a:p>
        </p:txBody>
      </p:sp>
    </p:spTree>
    <p:extLst>
      <p:ext uri="{BB962C8B-B14F-4D97-AF65-F5344CB8AC3E}">
        <p14:creationId xmlns:p14="http://schemas.microsoft.com/office/powerpoint/2010/main" val="1670393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AAFD80-7A07-4A42-91FF-0904F4B1B14D}"/>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D15DE841-5D4A-014F-985B-38954CB7C238}"/>
              </a:ext>
            </a:extLst>
          </p:cNvPr>
          <p:cNvSpPr>
            <a:spLocks noGrp="1"/>
          </p:cNvSpPr>
          <p:nvPr>
            <p:ph idx="1"/>
          </p:nvPr>
        </p:nvSpPr>
        <p:spPr/>
        <p:txBody>
          <a:bodyPr/>
          <a:lstStyle/>
          <a:p>
            <a:pPr marL="0" indent="0">
              <a:buNone/>
            </a:pPr>
            <a:r>
              <a:rPr lang="en-US" sz="3200" dirty="0"/>
              <a:t>How diverse is your organization?</a:t>
            </a:r>
          </a:p>
          <a:p>
            <a:pPr marL="0" indent="0">
              <a:buNone/>
            </a:pPr>
            <a:r>
              <a:rPr lang="en-US" sz="3200" dirty="0"/>
              <a:t>Give specific demographic statistics.</a:t>
            </a:r>
          </a:p>
          <a:p>
            <a:pPr marL="0" indent="0">
              <a:buNone/>
            </a:pPr>
            <a:r>
              <a:rPr lang="en-US" sz="3200" dirty="0"/>
              <a:t>What is your company’s </a:t>
            </a:r>
            <a:r>
              <a:rPr lang="en-US" sz="3200" dirty="0" err="1"/>
              <a:t>Kuwaitization</a:t>
            </a:r>
            <a:r>
              <a:rPr lang="en-US" sz="3200" dirty="0"/>
              <a:t> policy?</a:t>
            </a:r>
          </a:p>
          <a:p>
            <a:pPr marL="0" indent="0">
              <a:buNone/>
            </a:pPr>
            <a:r>
              <a:rPr lang="en-US" sz="3200" dirty="0"/>
              <a:t>Do you think this is a good or bad thing?</a:t>
            </a:r>
          </a:p>
          <a:p>
            <a:pPr marL="0" indent="0">
              <a:buNone/>
            </a:pPr>
            <a:r>
              <a:rPr lang="en-US" sz="3200" dirty="0"/>
              <a:t>How far do you think it should go?</a:t>
            </a:r>
          </a:p>
          <a:p>
            <a:pPr marL="0" indent="0">
              <a:buNone/>
            </a:pPr>
            <a:r>
              <a:rPr lang="en-US" sz="3200" dirty="0"/>
              <a:t>What are the effects going to be?</a:t>
            </a:r>
          </a:p>
        </p:txBody>
      </p:sp>
    </p:spTree>
    <p:extLst>
      <p:ext uri="{BB962C8B-B14F-4D97-AF65-F5344CB8AC3E}">
        <p14:creationId xmlns:p14="http://schemas.microsoft.com/office/powerpoint/2010/main" val="256654128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1526f91ba7dee37c8a56ead7844c538083479d"/>
</p:tagLst>
</file>

<file path=ppt/theme/theme1.xml><?xml version="1.0" encoding="utf-8"?>
<a:theme xmlns:a="http://schemas.openxmlformats.org/drawingml/2006/main" name="508 Lecture">
  <a:themeElements>
    <a:clrScheme name="Custom 7">
      <a:dk1>
        <a:sysClr val="windowText" lastClr="000000"/>
      </a:dk1>
      <a:lt1>
        <a:sysClr val="window" lastClr="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200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2000" dirty="0" err="1" smtClean="0"/>
        </a:defPPr>
      </a:lstStyle>
    </a:txDef>
  </a:objectDefaults>
  <a:extraClrScheme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5743</TotalTime>
  <Words>4094</Words>
  <Application>Microsoft Macintosh PowerPoint</Application>
  <PresentationFormat>On-screen Show (4:3)</PresentationFormat>
  <Paragraphs>279</Paragraphs>
  <Slides>28</Slides>
  <Notes>27</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Times New Roman</vt:lpstr>
      <vt:lpstr>Verdana</vt:lpstr>
      <vt:lpstr>Wingdings</vt:lpstr>
      <vt:lpstr>508 Lecture</vt:lpstr>
      <vt:lpstr>Organizational Behavior</vt:lpstr>
      <vt:lpstr>Learning Objectives</vt:lpstr>
      <vt:lpstr>Workplace Diversity</vt:lpstr>
      <vt:lpstr>Workplace Discrimination and Organizational Effectiveness (1 of 3)</vt:lpstr>
      <vt:lpstr>Workplace Discrimination and Organizational Effectiveness (2 of 3)</vt:lpstr>
      <vt:lpstr>Workplace Discrimination and Organizational Effectiveness (3 of 3)</vt:lpstr>
      <vt:lpstr>Biographical Characteristics and Organizational Behavior (1 of 6)</vt:lpstr>
      <vt:lpstr>Biographical Characteristics and Organizational Behavior (2 of 6)</vt:lpstr>
      <vt:lpstr>Biographical Characteristics and Organizational Behavior (3 of 6)</vt:lpstr>
      <vt:lpstr>Biographical Characteristics and Organizational Behavior (4 of 6)</vt:lpstr>
      <vt:lpstr>Biographical Characteristics and Organizational Behavior (5 of 6)</vt:lpstr>
      <vt:lpstr>Biographical Characteristics and Organizational Behavior (6 of 6)</vt:lpstr>
      <vt:lpstr>Other Characteristics and Organizational Behavior (1 of 2)</vt:lpstr>
      <vt:lpstr>Other Characteristics and Organizational Behavior (2 of 2)</vt:lpstr>
      <vt:lpstr>Intellectual and Physical Abilities and OB (1 of 5)</vt:lpstr>
      <vt:lpstr>Intellectual and Physical Abilities and OB (2 of 5)</vt:lpstr>
      <vt:lpstr>Intellectual and Physical Abilities and OB (3 of 5)</vt:lpstr>
      <vt:lpstr>Intellectual and Physical Abilities and OB (4 of 5)</vt:lpstr>
      <vt:lpstr>Intellectual and Physical Abilities and OB (5 of 5)</vt:lpstr>
      <vt:lpstr>Describe How Organizations Manage Diversity Effectively (1 of 6)</vt:lpstr>
      <vt:lpstr>Describe How Organizations Manage Diversity Effectively (2 of 6)</vt:lpstr>
      <vt:lpstr>Describe How Organizations Manage Diversity Effectively (3 of 6)</vt:lpstr>
      <vt:lpstr>Describe How Organizations Manage Diversity Effectively (4 of 6)</vt:lpstr>
      <vt:lpstr>Describe How Organizations Manage Diversity Effectively (5 of 6)</vt:lpstr>
      <vt:lpstr>Describe How Organizations Manage Diversity Effectively (6 of 6)</vt:lpstr>
      <vt:lpstr>Implications for Managers</vt:lpstr>
      <vt:lpstr>Learning Objectives</vt:lpstr>
      <vt:lpstr>Questions</vt:lpstr>
    </vt:vector>
  </TitlesOfParts>
  <Company>Cenveo Publisher Services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Organizational Behavior, Eighteenth Edition</dc:title>
  <dc:subject>Chapter 2:  Diversity in Organizations</dc:subject>
  <dc:creator>Stephen P. Robbins and Timothy A. Judge</dc:creator>
  <cp:keywords>Organizational Behavior</cp:keywords>
  <cp:lastModifiedBy>Dr. Dieter Thom</cp:lastModifiedBy>
  <cp:revision>1142</cp:revision>
  <dcterms:created xsi:type="dcterms:W3CDTF">2014-07-14T20:04:21Z</dcterms:created>
  <dcterms:modified xsi:type="dcterms:W3CDTF">2021-02-20T10:37:49Z</dcterms:modified>
  <cp:category>Organizational Behavior</cp:category>
</cp:coreProperties>
</file>